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2"/>
    <p:sldId id="257" r:id="rId3"/>
    <p:sldId id="258" r:id="rId4"/>
    <p:sldId id="285" r:id="rId5"/>
    <p:sldId id="286" r:id="rId6"/>
    <p:sldId id="287" r:id="rId7"/>
    <p:sldId id="289" r:id="rId8"/>
    <p:sldId id="288" r:id="rId9"/>
    <p:sldId id="290" r:id="rId10"/>
    <p:sldId id="291" r:id="rId11"/>
    <p:sldId id="262" r:id="rId12"/>
    <p:sldId id="292" r:id="rId13"/>
    <p:sldId id="293" r:id="rId14"/>
    <p:sldId id="295" r:id="rId15"/>
    <p:sldId id="296" r:id="rId16"/>
    <p:sldId id="297" r:id="rId17"/>
    <p:sldId id="298" r:id="rId18"/>
    <p:sldId id="317" r:id="rId19"/>
    <p:sldId id="299" r:id="rId20"/>
    <p:sldId id="300" r:id="rId21"/>
    <p:sldId id="301" r:id="rId22"/>
    <p:sldId id="263" r:id="rId23"/>
    <p:sldId id="304" r:id="rId24"/>
    <p:sldId id="307" r:id="rId25"/>
    <p:sldId id="305" r:id="rId26"/>
    <p:sldId id="306" r:id="rId27"/>
    <p:sldId id="309" r:id="rId28"/>
    <p:sldId id="310" r:id="rId29"/>
    <p:sldId id="312" r:id="rId30"/>
    <p:sldId id="318" r:id="rId31"/>
    <p:sldId id="313" r:id="rId32"/>
    <p:sldId id="314" r:id="rId33"/>
    <p:sldId id="315" r:id="rId34"/>
    <p:sldId id="316" r:id="rId35"/>
    <p:sldId id="264" r:id="rId36"/>
    <p:sldId id="319" r:id="rId37"/>
    <p:sldId id="321" r:id="rId38"/>
    <p:sldId id="322" r:id="rId39"/>
    <p:sldId id="323" r:id="rId40"/>
    <p:sldId id="324" r:id="rId41"/>
    <p:sldId id="320" r:id="rId42"/>
    <p:sldId id="267" r:id="rId43"/>
    <p:sldId id="302" r:id="rId44"/>
    <p:sldId id="303" r:id="rId45"/>
    <p:sldId id="279" r:id="rId46"/>
    <p:sldId id="260" r:id="rId47"/>
    <p:sldId id="261" r:id="rId48"/>
    <p:sldId id="284" r:id="rId49"/>
    <p:sldId id="265" r:id="rId50"/>
    <p:sldId id="273" r:id="rId51"/>
    <p:sldId id="274" r:id="rId52"/>
    <p:sldId id="266" r:id="rId53"/>
    <p:sldId id="269" r:id="rId54"/>
    <p:sldId id="270" r:id="rId55"/>
    <p:sldId id="272" r:id="rId56"/>
    <p:sldId id="271" r:id="rId57"/>
    <p:sldId id="281" r:id="rId58"/>
    <p:sldId id="275" r:id="rId59"/>
    <p:sldId id="276" r:id="rId60"/>
    <p:sldId id="278" r:id="rId61"/>
  </p:sldIdLst>
  <p:sldSz cx="12192000" cy="6858000"/>
  <p:notesSz cx="6858000" cy="9144000"/>
  <p:embeddedFontLst>
    <p:embeddedFont>
      <p:font typeface="仿宋" panose="02010609060101010101" pitchFamily="49" charset="-122"/>
      <p:regular r:id="rId63"/>
    </p:embeddedFont>
    <p:embeddedFont>
      <p:font typeface="黑体" panose="02010609060101010101" pitchFamily="49" charset="-122"/>
      <p:regular r:id="rId64"/>
    </p:embeddedFont>
    <p:embeddedFont>
      <p:font typeface="华光超粗黑_CNKI" panose="02000500000000000000" pitchFamily="2" charset="-122"/>
      <p:regular r:id="rId65"/>
    </p:embeddedFont>
    <p:embeddedFont>
      <p:font typeface="楷体" panose="02010609060101010101" pitchFamily="49" charset="-122"/>
      <p:regular r:id="rId66"/>
    </p:embeddedFont>
    <p:embeddedFont>
      <p:font typeface="微软雅黑" panose="020B0503020204020204" pitchFamily="34" charset="-122"/>
      <p:regular r:id="rId67"/>
      <p:bold r:id="rId68"/>
    </p:embeddedFont>
    <p:embeddedFont>
      <p:font typeface="微软雅黑 Light" panose="020B0502040204020203" pitchFamily="34" charset="-122"/>
      <p:regular r:id="rId69"/>
    </p:embeddedFont>
    <p:embeddedFont>
      <p:font typeface="Arial Narrow" panose="020B0606020202030204" pitchFamily="34" charset="0"/>
      <p:regular r:id="rId70"/>
      <p:bold r:id="rId71"/>
      <p:italic r:id="rId72"/>
      <p:boldItalic r:id="rId73"/>
    </p:embeddedFont>
    <p:embeddedFont>
      <p:font typeface="Cambria Math" panose="02040503050406030204" pitchFamily="18" charset="0"/>
      <p:regular r:id="rId74"/>
    </p:embeddedFont>
    <p:embeddedFont>
      <p:font typeface="Haettenschweiler" panose="02010600030101010101" charset="0"/>
      <p:regular r:id="rId75"/>
    </p:embeddedFont>
    <p:embeddedFont>
      <p:font typeface="等线" panose="02010600030101010101" pitchFamily="2" charset="-122"/>
      <p:regular r:id="rId76"/>
      <p:bold r:id="rId77"/>
    </p:embeddedFont>
    <p:embeddedFont>
      <p:font typeface="等线 Light" panose="02010600030101010101" pitchFamily="2" charset="-122"/>
      <p:regular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9FE"/>
    <a:srgbClr val="045FC4"/>
    <a:srgbClr val="9E0000"/>
    <a:srgbClr val="034C9C"/>
    <a:srgbClr val="02356E"/>
    <a:srgbClr val="0344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showGuides="1">
      <p:cViewPr varScale="1">
        <p:scale>
          <a:sx n="78" d="100"/>
          <a:sy n="78" d="100"/>
        </p:scale>
        <p:origin x="8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034C9C"/>
            </a:solidFill>
            <a:ln>
              <a:noFill/>
            </a:ln>
            <a:effectLst>
              <a:outerShdw blurRad="50800" dist="25400" dir="2700000" algn="tl" rotWithShape="0">
                <a:srgbClr val="0575E6">
                  <a:alpha val="20000"/>
                </a:srgbClr>
              </a:outerShdw>
            </a:effectLst>
          </c:spPr>
          <c:invertIfNegative val="0"/>
          <c:cat>
            <c:strRef>
              <c:f>Sheet1!$A$2:$A$5</c:f>
              <c:strCache>
                <c:ptCount val="4"/>
                <c:pt idx="0">
                  <c:v>A</c:v>
                </c:pt>
                <c:pt idx="1">
                  <c:v>B</c:v>
                </c:pt>
                <c:pt idx="2">
                  <c:v>C</c:v>
                </c:pt>
                <c:pt idx="3">
                  <c:v>D</c:v>
                </c:pt>
              </c:strCache>
            </c:strRef>
          </c:cat>
          <c:val>
            <c:numRef>
              <c:f>Sheet1!$B$2:$B$5</c:f>
              <c:numCache>
                <c:formatCode>General</c:formatCode>
                <c:ptCount val="4"/>
                <c:pt idx="0">
                  <c:v>20</c:v>
                </c:pt>
                <c:pt idx="1">
                  <c:v>14</c:v>
                </c:pt>
                <c:pt idx="2">
                  <c:v>32</c:v>
                </c:pt>
                <c:pt idx="3">
                  <c:v>18</c:v>
                </c:pt>
              </c:numCache>
            </c:numRef>
          </c:val>
          <c:extLst>
            <c:ext xmlns:c16="http://schemas.microsoft.com/office/drawing/2014/chart" uri="{C3380CC4-5D6E-409C-BE32-E72D297353CC}">
              <c16:uniqueId val="{00000000-1EB5-4F08-ADFE-F4737D7750D1}"/>
            </c:ext>
          </c:extLst>
        </c:ser>
        <c:dLbls>
          <c:showLegendKey val="0"/>
          <c:showVal val="0"/>
          <c:showCatName val="0"/>
          <c:showSerName val="0"/>
          <c:showPercent val="0"/>
          <c:showBubbleSize val="0"/>
        </c:dLbls>
        <c:gapWidth val="300"/>
        <c:overlap val="-41"/>
        <c:axId val="1851098735"/>
        <c:axId val="1860222959"/>
      </c:barChart>
      <c:catAx>
        <c:axId val="1851098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60000"/>
                  </a:schemeClr>
                </a:solidFill>
                <a:latin typeface="+mn-lt"/>
                <a:ea typeface="+mn-ea"/>
                <a:cs typeface="+mn-cs"/>
              </a:defRPr>
            </a:pPr>
            <a:endParaRPr lang="zh-CN"/>
          </a:p>
        </c:txPr>
        <c:crossAx val="1860222959"/>
        <c:crosses val="autoZero"/>
        <c:auto val="1"/>
        <c:lblAlgn val="ctr"/>
        <c:lblOffset val="100"/>
        <c:noMultiLvlLbl val="0"/>
      </c:catAx>
      <c:valAx>
        <c:axId val="1860222959"/>
        <c:scaling>
          <c:orientation val="minMax"/>
          <c:max val="34"/>
          <c:min val="0"/>
        </c:scaling>
        <c:delete val="0"/>
        <c:axPos val="l"/>
        <c:majorGridlines>
          <c:spPr>
            <a:ln w="9525" cap="flat" cmpd="sng" algn="ctr">
              <a:solidFill>
                <a:schemeClr val="bg1">
                  <a:alpha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alpha val="60000"/>
                  </a:schemeClr>
                </a:solidFill>
                <a:latin typeface="Aileron Thin" panose="00000300000000000000" pitchFamily="50" charset="0"/>
                <a:ea typeface="+mn-ea"/>
                <a:cs typeface="+mn-cs"/>
              </a:defRPr>
            </a:pPr>
            <a:endParaRPr lang="zh-CN"/>
          </a:p>
        </c:txPr>
        <c:crossAx val="1851098735"/>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92F2-1B24-4A8F-8D43-3C75F178D6E8}"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DFEA-0C21-4573-9099-3C233ED50026}" type="slidenum">
              <a:rPr lang="zh-CN" altLang="en-US" smtClean="0"/>
              <a:t>‹#›</a:t>
            </a:fld>
            <a:endParaRPr lang="zh-CN" altLang="en-US"/>
          </a:p>
        </p:txBody>
      </p:sp>
    </p:spTree>
    <p:extLst>
      <p:ext uri="{BB962C8B-B14F-4D97-AF65-F5344CB8AC3E}">
        <p14:creationId xmlns:p14="http://schemas.microsoft.com/office/powerpoint/2010/main" val="47134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EE7C-254A-4282-B435-5BCBB2867A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799711-9FEF-48B9-BBB8-B97546B6D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60B29-2A7A-479F-AD69-47AED2094272}"/>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9FAF150B-A8D2-496F-8A00-1E7EE67D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782FE-D76E-40B2-9D03-AF57402814A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11850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A600-687A-4A05-9EDC-8406E41EF8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47F50-AE02-43D2-8BF2-290AE5B7C8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67A9EF-78F2-4BE0-AFD0-BF29A241AE8D}"/>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DD9BD7DC-1334-4E7E-BE82-BBA58A3B00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F99511-E7A0-4474-9160-5C55AA970B9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0798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78C62-CE62-4209-AD46-67D413B316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FD28BA-A19B-4199-8260-3D650C9F44E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BA64F9-B387-44DA-8206-91272C5ECCB0}"/>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A8A42BB0-3EA8-462C-87B0-E3016096E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CB70B-9B20-4305-84B8-417B90FAD4D1}"/>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46488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6FCC4-C301-46CF-8156-0285667AA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13C7B-6E09-4B9E-AB71-2DB948AFE3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C220BB-D2B5-44E8-8F14-87606B380286}"/>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9619598B-1B1A-4A84-A7A7-8393EDF7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DEB4B-F686-4448-9D09-1DD9C643F1BB}"/>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76553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0AE3-5C26-4BB6-9AA6-919929B0F1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ECB6A-0B32-4552-A646-676DA9E33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1E0457-C49A-4A1A-8101-BB43550605D0}"/>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302FDE73-72F1-40C4-9495-4CADF2EF9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3D4CD-4E2B-4571-B5A8-7F2EE3AAC2F7}"/>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080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4A65-0574-47ED-A1F2-B705AB5DD6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51779E-BEF0-4C0B-B414-0519A04A39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14D1118-5D2C-4FFA-BC3A-CA63FD715D9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4144D1-00F9-465F-A510-D6515BC82E5E}"/>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E365B47F-C0D1-48A7-8184-7DA55C39F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14C7ED-E164-45FA-96D2-ADF4788F1F1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193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FAEDB-57D1-4564-B02C-3FF4C8C89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58917F-09B1-4419-86FB-B70FFC52F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550FB4-F11F-42F8-8397-DD327D91932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4BDED3-6017-456C-8F03-AA57C495C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77ACD76-B75A-4D23-BE44-0F1FC505EAD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B4F8A58-A9DC-45CB-9458-ED98246E1AF8}"/>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8" name="页脚占位符 7">
            <a:extLst>
              <a:ext uri="{FF2B5EF4-FFF2-40B4-BE49-F238E27FC236}">
                <a16:creationId xmlns:a16="http://schemas.microsoft.com/office/drawing/2014/main" id="{832AB6FB-C8BA-4508-88D4-A4F0CD812C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D00160-671E-49F9-944E-0DAB6B2AE9E0}"/>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956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98C1-B51D-41DE-BAD9-A276F0B80B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5E0CC-88E3-4512-B4AE-AD815364C2B2}"/>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4" name="页脚占位符 3">
            <a:extLst>
              <a:ext uri="{FF2B5EF4-FFF2-40B4-BE49-F238E27FC236}">
                <a16:creationId xmlns:a16="http://schemas.microsoft.com/office/drawing/2014/main" id="{2AA52F65-1317-4940-8A8F-516CC66872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9C0CD-2279-4A5C-A180-EA85648EBF4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179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F2E9C0-D4EE-4F9D-8F07-E57F648C01A1}"/>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3" name="页脚占位符 2">
            <a:extLst>
              <a:ext uri="{FF2B5EF4-FFF2-40B4-BE49-F238E27FC236}">
                <a16:creationId xmlns:a16="http://schemas.microsoft.com/office/drawing/2014/main" id="{A404C25F-8266-4327-93EB-58FE62E605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F313F-3B4F-4E81-B422-E8B2F770D985}"/>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1808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C6DB2-7A84-4D88-B2E6-9042D546A9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77A042-C969-47D8-9B4F-4C6E8451E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90F9E-6BAC-4E39-A465-C6900542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7E9820-951C-4554-9E1B-7EE6E2E13696}"/>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858AF966-80A3-4C65-B132-08A13CA80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86EAD-F75E-4BCD-9A0A-9123C14599D6}"/>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619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939F-F321-40CB-8261-64B6F8553A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1DE890-5FDC-4C67-A4AD-3F38499D4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BA031F-82F6-4491-889D-0479A0F00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0FB6902-4003-417F-901D-085295BFA59F}"/>
              </a:ext>
            </a:extLst>
          </p:cNvPr>
          <p:cNvSpPr>
            <a:spLocks noGrp="1"/>
          </p:cNvSpPr>
          <p:nvPr>
            <p:ph type="dt" sz="half" idx="10"/>
          </p:nvPr>
        </p:nvSpPr>
        <p:spPr/>
        <p:txBody>
          <a:bodyPr/>
          <a:lstStyle/>
          <a:p>
            <a:fld id="{C02AF753-2EF5-43CE-A8C9-15636FC08794}"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E498B1C9-6120-4D79-8555-A7C35C87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913F7-CC8D-4897-AA1F-A45585444E69}"/>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24526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75835C-9AAD-4359-981A-DA48AFB93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9C257C-12AA-4710-8F04-273D4DD44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2FF208-4589-4D4D-B373-7C31BB584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AF753-2EF5-43CE-A8C9-15636FC08794}"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BF3F8C7C-B5D3-43DE-9FA6-3BB475B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2306E4-1DE6-4D70-8A63-2BACFDE29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3430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7A27908-8503-4D1F-BC5C-D4678A6D9484}"/>
              </a:ext>
            </a:extLst>
          </p:cNvPr>
          <p:cNvGrpSpPr/>
          <p:nvPr/>
        </p:nvGrpSpPr>
        <p:grpSpPr>
          <a:xfrm>
            <a:off x="4162074" y="835536"/>
            <a:ext cx="3828328" cy="3839766"/>
            <a:chOff x="1220788" y="2549525"/>
            <a:chExt cx="2652713" cy="2660650"/>
          </a:xfrm>
          <a:solidFill>
            <a:schemeClr val="bg1">
              <a:alpha val="3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1217101"/>
            <a:ext cx="8939040" cy="1754326"/>
          </a:xfrm>
          <a:prstGeom prst="rect">
            <a:avLst/>
          </a:prstGeom>
          <a:noFill/>
        </p:spPr>
        <p:txBody>
          <a:bodyPr wrap="square" rtlCol="0">
            <a:spAutoFit/>
          </a:bodyPr>
          <a:lstStyle/>
          <a:p>
            <a:pPr algn="ctr"/>
            <a:r>
              <a:rPr lang="zh-CN" altLang="en-US" sz="5400" dirty="0">
                <a:solidFill>
                  <a:schemeClr val="bg1"/>
                </a:solidFill>
                <a:latin typeface="黑体" panose="02010609060101010101" pitchFamily="49" charset="-122"/>
                <a:ea typeface="黑体" panose="02010609060101010101" pitchFamily="49" charset="-122"/>
              </a:rPr>
              <a:t>大规模二分图中的极大二分团枚举方法研究</a:t>
            </a:r>
          </a:p>
        </p:txBody>
      </p:sp>
      <p:sp>
        <p:nvSpPr>
          <p:cNvPr id="118" name="文本框 117">
            <a:extLst>
              <a:ext uri="{FF2B5EF4-FFF2-40B4-BE49-F238E27FC236}">
                <a16:creationId xmlns:a16="http://schemas.microsoft.com/office/drawing/2014/main" id="{513F180B-3404-42C9-BD39-8B4EB3B5CCAE}"/>
              </a:ext>
            </a:extLst>
          </p:cNvPr>
          <p:cNvSpPr txBox="1"/>
          <p:nvPr/>
        </p:nvSpPr>
        <p:spPr>
          <a:xfrm>
            <a:off x="4453613" y="4323561"/>
            <a:ext cx="3284774" cy="400110"/>
          </a:xfrm>
          <a:prstGeom prst="rect">
            <a:avLst/>
          </a:prstGeom>
          <a:noFill/>
        </p:spPr>
        <p:txBody>
          <a:bodyPr wrap="square" rtlCol="0">
            <a:spAutoFit/>
          </a:bodyPr>
          <a:lstStyle/>
          <a:p>
            <a:pPr algn="ctr"/>
            <a:r>
              <a:rPr lang="zh-CN" altLang="en-US" sz="2000" b="1" dirty="0">
                <a:solidFill>
                  <a:schemeClr val="bg1">
                    <a:alpha val="70000"/>
                  </a:schemeClr>
                </a:solidFill>
                <a:latin typeface="宋体" panose="02010600030101010101" pitchFamily="2" charset="-122"/>
                <a:ea typeface="宋体" panose="02010600030101010101" pitchFamily="2" charset="-122"/>
              </a:rPr>
              <a:t>浙江大学博士论文答辩</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25A8ED22-EFA8-4254-9EB0-4268B7F601E2}"/>
              </a:ext>
            </a:extLst>
          </p:cNvPr>
          <p:cNvSpPr txBox="1"/>
          <p:nvPr/>
        </p:nvSpPr>
        <p:spPr>
          <a:xfrm>
            <a:off x="1429697" y="5757806"/>
            <a:ext cx="2381578"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答辩人：潘哲</a:t>
            </a:r>
          </a:p>
        </p:txBody>
      </p:sp>
      <p:sp>
        <p:nvSpPr>
          <p:cNvPr id="125" name="文本框 124">
            <a:extLst>
              <a:ext uri="{FF2B5EF4-FFF2-40B4-BE49-F238E27FC236}">
                <a16:creationId xmlns:a16="http://schemas.microsoft.com/office/drawing/2014/main" id="{A900B9A0-5B6A-4880-9E4A-3DBF0D2FD75D}"/>
              </a:ext>
            </a:extLst>
          </p:cNvPr>
          <p:cNvSpPr txBox="1"/>
          <p:nvPr/>
        </p:nvSpPr>
        <p:spPr>
          <a:xfrm>
            <a:off x="4945610" y="5757806"/>
            <a:ext cx="230078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指导老师：何水兵</a:t>
            </a:r>
          </a:p>
        </p:txBody>
      </p:sp>
      <p:sp>
        <p:nvSpPr>
          <p:cNvPr id="126" name="文本框 125">
            <a:extLst>
              <a:ext uri="{FF2B5EF4-FFF2-40B4-BE49-F238E27FC236}">
                <a16:creationId xmlns:a16="http://schemas.microsoft.com/office/drawing/2014/main" id="{D2A23395-6015-44AC-B4CE-FDED4AE2CC59}"/>
              </a:ext>
            </a:extLst>
          </p:cNvPr>
          <p:cNvSpPr txBox="1"/>
          <p:nvPr/>
        </p:nvSpPr>
        <p:spPr>
          <a:xfrm>
            <a:off x="8380725" y="5757806"/>
            <a:ext cx="24963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答辩时间：</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2024.6.4</a:t>
            </a:r>
            <a:endParaRPr lang="zh-CN" altLang="en-US" sz="2000" dirty="0">
              <a:solidFill>
                <a:schemeClr val="tx1">
                  <a:lumMod val="75000"/>
                  <a:lumOff val="25000"/>
                </a:schemeClr>
              </a:solidFill>
              <a:latin typeface="仿宋" panose="02010609060101010101" pitchFamily="49" charset="-122"/>
              <a:ea typeface="仿宋" panose="02010609060101010101" pitchFamily="49" charset="-122"/>
            </a:endParaRPr>
          </a:p>
        </p:txBody>
      </p:sp>
      <p:sp>
        <p:nvSpPr>
          <p:cNvPr id="50" name="文本框 49">
            <a:extLst>
              <a:ext uri="{FF2B5EF4-FFF2-40B4-BE49-F238E27FC236}">
                <a16:creationId xmlns:a16="http://schemas.microsoft.com/office/drawing/2014/main" id="{CD115A0B-92B0-4102-B362-D49E08E62154}"/>
              </a:ext>
            </a:extLst>
          </p:cNvPr>
          <p:cNvSpPr txBox="1"/>
          <p:nvPr/>
        </p:nvSpPr>
        <p:spPr>
          <a:xfrm>
            <a:off x="1626480" y="2980041"/>
            <a:ext cx="8939040" cy="1200329"/>
          </a:xfrm>
          <a:prstGeom prst="rect">
            <a:avLst/>
          </a:prstGeom>
          <a:noFill/>
        </p:spPr>
        <p:txBody>
          <a:bodyPr wrap="square" rtlCol="0">
            <a:spAutoFit/>
          </a:bodyPr>
          <a:lstStyle/>
          <a:p>
            <a:pPr algn="ctr"/>
            <a:r>
              <a:rPr lang="en-US" altLang="zh-CN" sz="360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Research on Maximal Biclique Enumeration in Large Bipartite Graphs</a:t>
            </a:r>
            <a:endParaRPr lang="zh-CN" altLang="en-US" sz="360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815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研究内容与论文组织结构</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B1D5E9B7-76F1-4594-A357-0EA732782842}"/>
              </a:ext>
            </a:extLst>
          </p:cNvPr>
          <p:cNvGraphicFramePr>
            <a:graphicFrameLocks noGrp="1"/>
          </p:cNvGraphicFramePr>
          <p:nvPr>
            <p:extLst>
              <p:ext uri="{D42A27DB-BD31-4B8C-83A1-F6EECF244321}">
                <p14:modId xmlns:p14="http://schemas.microsoft.com/office/powerpoint/2010/main" val="2061018836"/>
              </p:ext>
            </p:extLst>
          </p:nvPr>
        </p:nvGraphicFramePr>
        <p:xfrm>
          <a:off x="1530349" y="1403338"/>
          <a:ext cx="9384031" cy="4680000"/>
        </p:xfrm>
        <a:graphic>
          <a:graphicData uri="http://schemas.openxmlformats.org/drawingml/2006/table">
            <a:tbl>
              <a:tblPr firstRow="1" bandRow="1">
                <a:tableStyleId>{5C22544A-7EE6-4342-B048-85BDC9FD1C3A}</a:tableStyleId>
              </a:tblPr>
              <a:tblGrid>
                <a:gridCol w="3221478">
                  <a:extLst>
                    <a:ext uri="{9D8B030D-6E8A-4147-A177-3AD203B41FA5}">
                      <a16:colId xmlns:a16="http://schemas.microsoft.com/office/drawing/2014/main" val="3325242010"/>
                    </a:ext>
                  </a:extLst>
                </a:gridCol>
                <a:gridCol w="4526267">
                  <a:extLst>
                    <a:ext uri="{9D8B030D-6E8A-4147-A177-3AD203B41FA5}">
                      <a16:colId xmlns:a16="http://schemas.microsoft.com/office/drawing/2014/main" val="799172101"/>
                    </a:ext>
                  </a:extLst>
                </a:gridCol>
                <a:gridCol w="1636286">
                  <a:extLst>
                    <a:ext uri="{9D8B030D-6E8A-4147-A177-3AD203B41FA5}">
                      <a16:colId xmlns:a16="http://schemas.microsoft.com/office/drawing/2014/main" val="11200919"/>
                    </a:ext>
                  </a:extLst>
                </a:gridCol>
              </a:tblGrid>
              <a:tr h="1332000">
                <a:tc rowSpan="3">
                  <a:txBody>
                    <a:bodyPr/>
                    <a:lstStyle/>
                    <a:p>
                      <a:r>
                        <a:rPr lang="zh-CN" altLang="en-US" b="1" dirty="0">
                          <a:solidFill>
                            <a:schemeClr val="accent1">
                              <a:lumMod val="75000"/>
                            </a:schemeClr>
                          </a:solidFill>
                          <a:latin typeface="黑体" panose="02010609060101010101" pitchFamily="49" charset="-122"/>
                          <a:ea typeface="黑体" panose="02010609060101010101" pitchFamily="49" charset="-122"/>
                        </a:rPr>
                        <a:t>第一章</a:t>
                      </a: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第二章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rowSpan="3">
                  <a:txBody>
                    <a:bodyPr/>
                    <a:lstStyle/>
                    <a:p>
                      <a:r>
                        <a:rPr lang="zh-CN" altLang="en-US" b="1" dirty="0">
                          <a:solidFill>
                            <a:schemeClr val="accent1">
                              <a:lumMod val="75000"/>
                            </a:schemeClr>
                          </a:solidFill>
                          <a:latin typeface="黑体" panose="02010609060101010101" pitchFamily="49" charset="-122"/>
                          <a:ea typeface="黑体" panose="02010609060101010101" pitchFamily="49" charset="-122"/>
                        </a:rPr>
                        <a:t>第五章</a:t>
                      </a: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extLst>
                  <a:ext uri="{0D108BD9-81ED-4DB2-BD59-A6C34878D82A}">
                    <a16:rowId xmlns:a16="http://schemas.microsoft.com/office/drawing/2014/main" val="3139343292"/>
                  </a:ext>
                </a:extLst>
              </a:tr>
              <a:tr h="1332000">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第三章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527419952"/>
                  </a:ext>
                </a:extLst>
              </a:tr>
              <a:tr h="2016000">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第四章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95285281"/>
                  </a:ext>
                </a:extLst>
              </a:tr>
            </a:tbl>
          </a:graphicData>
        </a:graphic>
      </p:graphicFrame>
      <p:grpSp>
        <p:nvGrpSpPr>
          <p:cNvPr id="23" name="组合 22">
            <a:extLst>
              <a:ext uri="{FF2B5EF4-FFF2-40B4-BE49-F238E27FC236}">
                <a16:creationId xmlns:a16="http://schemas.microsoft.com/office/drawing/2014/main" id="{17AF6783-09E9-4A79-B39B-4B365FE9DAA5}"/>
              </a:ext>
            </a:extLst>
          </p:cNvPr>
          <p:cNvGrpSpPr/>
          <p:nvPr/>
        </p:nvGrpSpPr>
        <p:grpSpPr>
          <a:xfrm>
            <a:off x="1620326" y="2926489"/>
            <a:ext cx="1306331" cy="3636274"/>
            <a:chOff x="778435" y="1918265"/>
            <a:chExt cx="1306331" cy="3636274"/>
          </a:xfrm>
        </p:grpSpPr>
        <p:sp>
          <p:nvSpPr>
            <p:cNvPr id="24" name="矩形: 圆角 23">
              <a:extLst>
                <a:ext uri="{FF2B5EF4-FFF2-40B4-BE49-F238E27FC236}">
                  <a16:creationId xmlns:a16="http://schemas.microsoft.com/office/drawing/2014/main" id="{69AF486A-1CBB-49A7-BF75-AF4E0A876BFE}"/>
                </a:ext>
              </a:extLst>
            </p:cNvPr>
            <p:cNvSpPr/>
            <p:nvPr/>
          </p:nvSpPr>
          <p:spPr>
            <a:xfrm>
              <a:off x="778435" y="1918265"/>
              <a:ext cx="1306331" cy="1607434"/>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大规模二分图中的极大二分团枚举方法研究</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4F8011A2-D91D-4AAF-862F-2C42379ECB17}"/>
                </a:ext>
              </a:extLst>
            </p:cNvPr>
            <p:cNvSpPr txBox="1"/>
            <p:nvPr/>
          </p:nvSpPr>
          <p:spPr>
            <a:xfrm>
              <a:off x="858456"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研究问题</a:t>
              </a:r>
            </a:p>
          </p:txBody>
        </p:sp>
      </p:grpSp>
      <p:grpSp>
        <p:nvGrpSpPr>
          <p:cNvPr id="26" name="组合 25">
            <a:extLst>
              <a:ext uri="{FF2B5EF4-FFF2-40B4-BE49-F238E27FC236}">
                <a16:creationId xmlns:a16="http://schemas.microsoft.com/office/drawing/2014/main" id="{51248D1F-75B7-4A71-BD7C-A9C89E2FA965}"/>
              </a:ext>
            </a:extLst>
          </p:cNvPr>
          <p:cNvGrpSpPr/>
          <p:nvPr/>
        </p:nvGrpSpPr>
        <p:grpSpPr>
          <a:xfrm>
            <a:off x="3165166" y="1811044"/>
            <a:ext cx="1476000" cy="4751719"/>
            <a:chOff x="2428133" y="802820"/>
            <a:chExt cx="1476000" cy="4751719"/>
          </a:xfrm>
        </p:grpSpPr>
        <p:sp>
          <p:nvSpPr>
            <p:cNvPr id="27" name="矩形: 圆角 26">
              <a:extLst>
                <a:ext uri="{FF2B5EF4-FFF2-40B4-BE49-F238E27FC236}">
                  <a16:creationId xmlns:a16="http://schemas.microsoft.com/office/drawing/2014/main" id="{F15C949E-CB81-446B-8C61-3F53192E0DCE}"/>
                </a:ext>
              </a:extLst>
            </p:cNvPr>
            <p:cNvSpPr/>
            <p:nvPr/>
          </p:nvSpPr>
          <p:spPr>
            <a:xfrm>
              <a:off x="2428133" y="802820"/>
              <a:ext cx="1476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搜索空间大，剪枝方法欠佳</a:t>
              </a:r>
            </a:p>
          </p:txBody>
        </p:sp>
        <p:sp>
          <p:nvSpPr>
            <p:cNvPr id="28" name="矩形: 圆角 27">
              <a:extLst>
                <a:ext uri="{FF2B5EF4-FFF2-40B4-BE49-F238E27FC236}">
                  <a16:creationId xmlns:a16="http://schemas.microsoft.com/office/drawing/2014/main" id="{7D770A3C-72B4-48B7-8AAC-CB275011544A}"/>
                </a:ext>
              </a:extLst>
            </p:cNvPr>
            <p:cNvSpPr/>
            <p:nvPr/>
          </p:nvSpPr>
          <p:spPr>
            <a:xfrm>
              <a:off x="2428133" y="2123098"/>
              <a:ext cx="1476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计算不规则，静态结构低效</a:t>
              </a:r>
            </a:p>
          </p:txBody>
        </p:sp>
        <p:sp>
          <p:nvSpPr>
            <p:cNvPr id="29" name="矩形: 圆角 28">
              <a:extLst>
                <a:ext uri="{FF2B5EF4-FFF2-40B4-BE49-F238E27FC236}">
                  <a16:creationId xmlns:a16="http://schemas.microsoft.com/office/drawing/2014/main" id="{D9E73846-1300-4F20-92AC-5EB80E996E84}"/>
                </a:ext>
              </a:extLst>
            </p:cNvPr>
            <p:cNvSpPr/>
            <p:nvPr/>
          </p:nvSpPr>
          <p:spPr>
            <a:xfrm>
              <a:off x="2428133" y="3767520"/>
              <a:ext cx="1476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负载不均匀，并行扩展性差</a:t>
              </a:r>
            </a:p>
          </p:txBody>
        </p:sp>
        <p:sp>
          <p:nvSpPr>
            <p:cNvPr id="30" name="文本框 29">
              <a:extLst>
                <a:ext uri="{FF2B5EF4-FFF2-40B4-BE49-F238E27FC236}">
                  <a16:creationId xmlns:a16="http://schemas.microsoft.com/office/drawing/2014/main" id="{C704734E-4078-42F5-9659-E597CA2CDB95}"/>
                </a:ext>
              </a:extLst>
            </p:cNvPr>
            <p:cNvSpPr txBox="1"/>
            <p:nvPr/>
          </p:nvSpPr>
          <p:spPr>
            <a:xfrm>
              <a:off x="2592989"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研究挑战</a:t>
              </a:r>
            </a:p>
          </p:txBody>
        </p:sp>
      </p:grpSp>
      <p:grpSp>
        <p:nvGrpSpPr>
          <p:cNvPr id="32" name="组合 31">
            <a:extLst>
              <a:ext uri="{FF2B5EF4-FFF2-40B4-BE49-F238E27FC236}">
                <a16:creationId xmlns:a16="http://schemas.microsoft.com/office/drawing/2014/main" id="{D59A697D-3F8D-47EE-B55E-A31674F5AE1D}"/>
              </a:ext>
            </a:extLst>
          </p:cNvPr>
          <p:cNvGrpSpPr/>
          <p:nvPr/>
        </p:nvGrpSpPr>
        <p:grpSpPr>
          <a:xfrm>
            <a:off x="4879675" y="1811044"/>
            <a:ext cx="2304000" cy="4751719"/>
            <a:chOff x="4453973" y="802820"/>
            <a:chExt cx="2304000" cy="4751719"/>
          </a:xfrm>
        </p:grpSpPr>
        <p:sp>
          <p:nvSpPr>
            <p:cNvPr id="33" name="文本框 32">
              <a:extLst>
                <a:ext uri="{FF2B5EF4-FFF2-40B4-BE49-F238E27FC236}">
                  <a16:creationId xmlns:a16="http://schemas.microsoft.com/office/drawing/2014/main" id="{8160729C-216F-4DDF-9862-C05E799499A2}"/>
                </a:ext>
              </a:extLst>
            </p:cNvPr>
            <p:cNvSpPr txBox="1"/>
            <p:nvPr/>
          </p:nvSpPr>
          <p:spPr>
            <a:xfrm>
              <a:off x="5032829"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研究内容</a:t>
              </a:r>
            </a:p>
          </p:txBody>
        </p:sp>
        <p:sp>
          <p:nvSpPr>
            <p:cNvPr id="34" name="矩形: 圆角 33">
              <a:extLst>
                <a:ext uri="{FF2B5EF4-FFF2-40B4-BE49-F238E27FC236}">
                  <a16:creationId xmlns:a16="http://schemas.microsoft.com/office/drawing/2014/main" id="{627C050B-0AF6-4A79-B3D9-0E9139709F9D}"/>
                </a:ext>
              </a:extLst>
            </p:cNvPr>
            <p:cNvSpPr/>
            <p:nvPr/>
          </p:nvSpPr>
          <p:spPr>
            <a:xfrm>
              <a:off x="4453973" y="802820"/>
              <a:ext cx="2304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主动的极大二分团枚举</a:t>
              </a:r>
              <a:r>
                <a:rPr lang="zh-CN" altLang="en-US" sz="1600" b="1" dirty="0">
                  <a:solidFill>
                    <a:srgbClr val="FF0000"/>
                  </a:solidFill>
                </a:rPr>
                <a:t>剪枝方法 </a:t>
              </a:r>
              <a:r>
                <a:rPr lang="zh-CN" altLang="en-US" sz="1600" b="1" dirty="0">
                  <a:solidFill>
                    <a:schemeClr val="tx1"/>
                  </a:solidFill>
                </a:rPr>
                <a:t>：</a:t>
              </a:r>
              <a:r>
                <a:rPr lang="en-US" altLang="zh-CN" sz="1600" b="1" dirty="0">
                  <a:solidFill>
                    <a:schemeClr val="tx1"/>
                  </a:solidFill>
                </a:rPr>
                <a:t>AMBEA</a:t>
              </a:r>
              <a:endParaRPr lang="zh-CN" altLang="en-US" sz="1600" b="1" dirty="0">
                <a:solidFill>
                  <a:srgbClr val="FF0000"/>
                </a:solidFill>
              </a:endParaRPr>
            </a:p>
          </p:txBody>
        </p:sp>
        <p:sp>
          <p:nvSpPr>
            <p:cNvPr id="35" name="矩形: 圆角 34">
              <a:extLst>
                <a:ext uri="{FF2B5EF4-FFF2-40B4-BE49-F238E27FC236}">
                  <a16:creationId xmlns:a16="http://schemas.microsoft.com/office/drawing/2014/main" id="{F890D9B4-A449-4445-9AA7-4DFEDEBCF9AC}"/>
                </a:ext>
              </a:extLst>
            </p:cNvPr>
            <p:cNvSpPr/>
            <p:nvPr/>
          </p:nvSpPr>
          <p:spPr>
            <a:xfrm>
              <a:off x="4453973" y="2123098"/>
              <a:ext cx="2304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自适应的极大二分团枚举</a:t>
              </a:r>
              <a:r>
                <a:rPr lang="zh-CN" altLang="en-US" sz="1600" b="1" dirty="0">
                  <a:solidFill>
                    <a:srgbClr val="FF0000"/>
                  </a:solidFill>
                </a:rPr>
                <a:t>数据结构</a:t>
              </a:r>
              <a:r>
                <a:rPr lang="zh-CN" altLang="en-US" sz="1600" b="1" dirty="0">
                  <a:solidFill>
                    <a:schemeClr val="tx1"/>
                  </a:solidFill>
                </a:rPr>
                <a:t>：</a:t>
              </a:r>
              <a:r>
                <a:rPr lang="en-US" altLang="zh-CN" sz="1600" b="1" dirty="0" err="1">
                  <a:solidFill>
                    <a:schemeClr val="tx1"/>
                  </a:solidFill>
                </a:rPr>
                <a:t>AdaMBE</a:t>
              </a:r>
              <a:endParaRPr lang="zh-CN" altLang="en-US" sz="1600" b="1" dirty="0">
                <a:solidFill>
                  <a:srgbClr val="FF0000"/>
                </a:solidFill>
              </a:endParaRPr>
            </a:p>
          </p:txBody>
        </p:sp>
        <p:sp>
          <p:nvSpPr>
            <p:cNvPr id="36" name="矩形: 圆角 35">
              <a:extLst>
                <a:ext uri="{FF2B5EF4-FFF2-40B4-BE49-F238E27FC236}">
                  <a16:creationId xmlns:a16="http://schemas.microsoft.com/office/drawing/2014/main" id="{B9B3D835-1BC0-42B3-A34F-989623013CDB}"/>
                </a:ext>
              </a:extLst>
            </p:cNvPr>
            <p:cNvSpPr/>
            <p:nvPr/>
          </p:nvSpPr>
          <p:spPr>
            <a:xfrm>
              <a:off x="4453973" y="3767520"/>
              <a:ext cx="2304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ysClr val="windowText" lastClr="000000"/>
                  </a:solidFill>
                </a:rPr>
                <a:t>基于</a:t>
              </a:r>
              <a:r>
                <a:rPr lang="en-US" altLang="zh-CN" sz="1600" b="1" dirty="0">
                  <a:solidFill>
                    <a:sysClr val="windowText" lastClr="000000"/>
                  </a:solidFill>
                </a:rPr>
                <a:t>GPU</a:t>
              </a:r>
              <a:r>
                <a:rPr lang="zh-CN" altLang="en-US" sz="1600" b="1" dirty="0">
                  <a:solidFill>
                    <a:sysClr val="windowText" lastClr="000000"/>
                  </a:solidFill>
                </a:rPr>
                <a:t>的极大二分团枚举</a:t>
              </a:r>
              <a:r>
                <a:rPr lang="zh-CN" altLang="en-US" sz="1600" b="1" dirty="0">
                  <a:solidFill>
                    <a:srgbClr val="FF0000"/>
                  </a:solidFill>
                </a:rPr>
                <a:t>并行算法</a:t>
              </a:r>
              <a:r>
                <a:rPr lang="zh-CN" altLang="en-US" sz="1600" b="1" dirty="0">
                  <a:solidFill>
                    <a:schemeClr val="tx1"/>
                  </a:solidFill>
                </a:rPr>
                <a:t>：</a:t>
              </a:r>
              <a:r>
                <a:rPr lang="en-US" altLang="zh-CN" sz="1600" b="1" dirty="0">
                  <a:solidFill>
                    <a:schemeClr val="tx1"/>
                  </a:solidFill>
                </a:rPr>
                <a:t>GMBE</a:t>
              </a:r>
              <a:endParaRPr lang="zh-CN" altLang="en-US" sz="1600" b="1" dirty="0">
                <a:solidFill>
                  <a:srgbClr val="FF0000"/>
                </a:solidFill>
              </a:endParaRPr>
            </a:p>
          </p:txBody>
        </p:sp>
      </p:grpSp>
      <p:grpSp>
        <p:nvGrpSpPr>
          <p:cNvPr id="37" name="组合 36">
            <a:extLst>
              <a:ext uri="{FF2B5EF4-FFF2-40B4-BE49-F238E27FC236}">
                <a16:creationId xmlns:a16="http://schemas.microsoft.com/office/drawing/2014/main" id="{3E49E125-9BAC-4825-BE39-74346453FC6D}"/>
              </a:ext>
            </a:extLst>
          </p:cNvPr>
          <p:cNvGrpSpPr/>
          <p:nvPr/>
        </p:nvGrpSpPr>
        <p:grpSpPr>
          <a:xfrm>
            <a:off x="7422184" y="1486899"/>
            <a:ext cx="1728000" cy="5075864"/>
            <a:chOff x="7315566" y="478675"/>
            <a:chExt cx="1728000" cy="5075864"/>
          </a:xfrm>
        </p:grpSpPr>
        <p:sp>
          <p:nvSpPr>
            <p:cNvPr id="38" name="文本框 37">
              <a:extLst>
                <a:ext uri="{FF2B5EF4-FFF2-40B4-BE49-F238E27FC236}">
                  <a16:creationId xmlns:a16="http://schemas.microsoft.com/office/drawing/2014/main" id="{BCE60347-CB5D-493B-A662-6C49AF55C788}"/>
                </a:ext>
              </a:extLst>
            </p:cNvPr>
            <p:cNvSpPr txBox="1"/>
            <p:nvPr/>
          </p:nvSpPr>
          <p:spPr>
            <a:xfrm>
              <a:off x="7460541" y="5185207"/>
              <a:ext cx="1438050"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相关技术点</a:t>
              </a:r>
            </a:p>
          </p:txBody>
        </p:sp>
        <p:sp>
          <p:nvSpPr>
            <p:cNvPr id="39" name="矩形: 圆角 38">
              <a:extLst>
                <a:ext uri="{FF2B5EF4-FFF2-40B4-BE49-F238E27FC236}">
                  <a16:creationId xmlns:a16="http://schemas.microsoft.com/office/drawing/2014/main" id="{92E6A956-7C95-4CFA-B11C-9CFA2DBB1D35}"/>
                </a:ext>
              </a:extLst>
            </p:cNvPr>
            <p:cNvSpPr/>
            <p:nvPr/>
          </p:nvSpPr>
          <p:spPr>
            <a:xfrm>
              <a:off x="7315566" y="478675"/>
              <a:ext cx="1728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主动的集</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合枚举树</a:t>
              </a:r>
            </a:p>
          </p:txBody>
        </p:sp>
        <p:sp>
          <p:nvSpPr>
            <p:cNvPr id="40" name="矩形: 圆角 39">
              <a:extLst>
                <a:ext uri="{FF2B5EF4-FFF2-40B4-BE49-F238E27FC236}">
                  <a16:creationId xmlns:a16="http://schemas.microsoft.com/office/drawing/2014/main" id="{D288A732-EEA6-4606-93AA-F72B636289EC}"/>
                </a:ext>
              </a:extLst>
            </p:cNvPr>
            <p:cNvSpPr/>
            <p:nvPr/>
          </p:nvSpPr>
          <p:spPr>
            <a:xfrm>
              <a:off x="7315566" y="1136444"/>
              <a:ext cx="1728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主动的顶点合</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并剪枝方法</a:t>
              </a:r>
            </a:p>
          </p:txBody>
        </p:sp>
        <p:sp>
          <p:nvSpPr>
            <p:cNvPr id="41" name="矩形: 圆角 40">
              <a:extLst>
                <a:ext uri="{FF2B5EF4-FFF2-40B4-BE49-F238E27FC236}">
                  <a16:creationId xmlns:a16="http://schemas.microsoft.com/office/drawing/2014/main" id="{D107A318-C5B4-4355-A441-B2EF738CE9A7}"/>
                </a:ext>
              </a:extLst>
            </p:cNvPr>
            <p:cNvSpPr/>
            <p:nvPr/>
          </p:nvSpPr>
          <p:spPr>
            <a:xfrm>
              <a:off x="7315566" y="1794213"/>
              <a:ext cx="1728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基于局部计算子图的优化方法</a:t>
              </a:r>
            </a:p>
          </p:txBody>
        </p:sp>
        <p:sp>
          <p:nvSpPr>
            <p:cNvPr id="42" name="矩形: 圆角 41">
              <a:extLst>
                <a:ext uri="{FF2B5EF4-FFF2-40B4-BE49-F238E27FC236}">
                  <a16:creationId xmlns:a16="http://schemas.microsoft.com/office/drawing/2014/main" id="{37EEC380-B614-4F5F-9BA2-687C519AC95E}"/>
                </a:ext>
              </a:extLst>
            </p:cNvPr>
            <p:cNvSpPr/>
            <p:nvPr/>
          </p:nvSpPr>
          <p:spPr>
            <a:xfrm>
              <a:off x="7315566" y="2451982"/>
              <a:ext cx="1728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基于位图的动</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态子图方法</a:t>
              </a:r>
            </a:p>
          </p:txBody>
        </p:sp>
        <p:sp>
          <p:nvSpPr>
            <p:cNvPr id="43" name="矩形: 圆角 42">
              <a:extLst>
                <a:ext uri="{FF2B5EF4-FFF2-40B4-BE49-F238E27FC236}">
                  <a16:creationId xmlns:a16="http://schemas.microsoft.com/office/drawing/2014/main" id="{347CBC15-B747-45AE-8C22-532191D25E3C}"/>
                </a:ext>
              </a:extLst>
            </p:cNvPr>
            <p:cNvSpPr/>
            <p:nvPr/>
          </p:nvSpPr>
          <p:spPr>
            <a:xfrm>
              <a:off x="7315566" y="3109751"/>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基于枚举节点重用的迭代方法</a:t>
              </a:r>
            </a:p>
          </p:txBody>
        </p:sp>
        <p:sp>
          <p:nvSpPr>
            <p:cNvPr id="44" name="矩形: 圆角 43">
              <a:extLst>
                <a:ext uri="{FF2B5EF4-FFF2-40B4-BE49-F238E27FC236}">
                  <a16:creationId xmlns:a16="http://schemas.microsoft.com/office/drawing/2014/main" id="{8999B38D-E43C-4B05-8E1B-1B9F905F82A6}"/>
                </a:ext>
              </a:extLst>
            </p:cNvPr>
            <p:cNvSpPr/>
            <p:nvPr/>
          </p:nvSpPr>
          <p:spPr>
            <a:xfrm>
              <a:off x="7315566" y="3767520"/>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局部邻居数量感知的剪枝方法</a:t>
              </a:r>
            </a:p>
          </p:txBody>
        </p:sp>
        <p:sp>
          <p:nvSpPr>
            <p:cNvPr id="45" name="矩形: 圆角 44">
              <a:extLst>
                <a:ext uri="{FF2B5EF4-FFF2-40B4-BE49-F238E27FC236}">
                  <a16:creationId xmlns:a16="http://schemas.microsoft.com/office/drawing/2014/main" id="{727EDF60-054F-4AF7-9283-99377502F64E}"/>
                </a:ext>
              </a:extLst>
            </p:cNvPr>
            <p:cNvSpPr/>
            <p:nvPr/>
          </p:nvSpPr>
          <p:spPr>
            <a:xfrm>
              <a:off x="7315566" y="4425290"/>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负载感知的任</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务调度方法</a:t>
              </a:r>
            </a:p>
          </p:txBody>
        </p:sp>
      </p:grpSp>
      <p:grpSp>
        <p:nvGrpSpPr>
          <p:cNvPr id="46" name="组合 45">
            <a:extLst>
              <a:ext uri="{FF2B5EF4-FFF2-40B4-BE49-F238E27FC236}">
                <a16:creationId xmlns:a16="http://schemas.microsoft.com/office/drawing/2014/main" id="{D9B75193-E3A4-4825-A3B1-30547E82A99A}"/>
              </a:ext>
            </a:extLst>
          </p:cNvPr>
          <p:cNvGrpSpPr/>
          <p:nvPr/>
        </p:nvGrpSpPr>
        <p:grpSpPr>
          <a:xfrm>
            <a:off x="9388695" y="3536322"/>
            <a:ext cx="1438050" cy="3026441"/>
            <a:chOff x="9239637" y="2528098"/>
            <a:chExt cx="1438050" cy="3026441"/>
          </a:xfrm>
        </p:grpSpPr>
        <p:sp>
          <p:nvSpPr>
            <p:cNvPr id="47" name="文本框 46">
              <a:extLst>
                <a:ext uri="{FF2B5EF4-FFF2-40B4-BE49-F238E27FC236}">
                  <a16:creationId xmlns:a16="http://schemas.microsoft.com/office/drawing/2014/main" id="{74DCA717-508F-4831-9164-8F5B693A78F2}"/>
                </a:ext>
              </a:extLst>
            </p:cNvPr>
            <p:cNvSpPr txBox="1"/>
            <p:nvPr/>
          </p:nvSpPr>
          <p:spPr>
            <a:xfrm>
              <a:off x="9239637" y="5185207"/>
              <a:ext cx="1438050"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研究展望</a:t>
              </a:r>
            </a:p>
          </p:txBody>
        </p:sp>
        <p:sp>
          <p:nvSpPr>
            <p:cNvPr id="48" name="矩形: 圆角 47">
              <a:extLst>
                <a:ext uri="{FF2B5EF4-FFF2-40B4-BE49-F238E27FC236}">
                  <a16:creationId xmlns:a16="http://schemas.microsoft.com/office/drawing/2014/main" id="{D22ED3A3-11C7-4BD3-BB6D-8C8871FF81C9}"/>
                </a:ext>
              </a:extLst>
            </p:cNvPr>
            <p:cNvSpPr/>
            <p:nvPr/>
          </p:nvSpPr>
          <p:spPr>
            <a:xfrm>
              <a:off x="9239637" y="2528098"/>
              <a:ext cx="1438050" cy="387769"/>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总结与展望</a:t>
              </a:r>
              <a:endParaRPr lang="en-US" altLang="zh-CN" b="1" dirty="0">
                <a:solidFill>
                  <a:schemeClr val="tx1"/>
                </a:solidFill>
                <a:latin typeface="黑体" panose="02010609060101010101" pitchFamily="49" charset="-122"/>
                <a:ea typeface="黑体" panose="02010609060101010101" pitchFamily="49" charset="-122"/>
              </a:endParaRPr>
            </a:p>
          </p:txBody>
        </p:sp>
      </p:grpSp>
      <p:cxnSp>
        <p:nvCxnSpPr>
          <p:cNvPr id="49" name="直接箭头连接符 48">
            <a:extLst>
              <a:ext uri="{FF2B5EF4-FFF2-40B4-BE49-F238E27FC236}">
                <a16:creationId xmlns:a16="http://schemas.microsoft.com/office/drawing/2014/main" id="{75F79CBA-783E-4180-BE24-F6C7D7E52411}"/>
              </a:ext>
            </a:extLst>
          </p:cNvPr>
          <p:cNvCxnSpPr>
            <a:stCxn id="24" idx="3"/>
            <a:endCxn id="27" idx="1"/>
          </p:cNvCxnSpPr>
          <p:nvPr/>
        </p:nvCxnSpPr>
        <p:spPr>
          <a:xfrm flipV="1">
            <a:off x="2926657" y="2081044"/>
            <a:ext cx="238509" cy="16491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617FBBF8-95D5-4261-8D1E-9FEB3453068C}"/>
              </a:ext>
            </a:extLst>
          </p:cNvPr>
          <p:cNvCxnSpPr>
            <a:cxnSpLocks/>
            <a:stCxn id="24" idx="3"/>
            <a:endCxn id="28" idx="1"/>
          </p:cNvCxnSpPr>
          <p:nvPr/>
        </p:nvCxnSpPr>
        <p:spPr>
          <a:xfrm flipV="1">
            <a:off x="2926657" y="3401322"/>
            <a:ext cx="238509"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D0C56FAA-AC0B-46FD-9E5A-3EE7E6BCA336}"/>
              </a:ext>
            </a:extLst>
          </p:cNvPr>
          <p:cNvCxnSpPr>
            <a:cxnSpLocks/>
            <a:stCxn id="24" idx="3"/>
            <a:endCxn id="29" idx="1"/>
          </p:cNvCxnSpPr>
          <p:nvPr/>
        </p:nvCxnSpPr>
        <p:spPr>
          <a:xfrm>
            <a:off x="2926657" y="3730206"/>
            <a:ext cx="238509" cy="131553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1C2AC00A-74D0-47E8-9504-FDABAFF37DA3}"/>
              </a:ext>
            </a:extLst>
          </p:cNvPr>
          <p:cNvCxnSpPr>
            <a:cxnSpLocks/>
            <a:stCxn id="27" idx="3"/>
            <a:endCxn id="34" idx="1"/>
          </p:cNvCxnSpPr>
          <p:nvPr/>
        </p:nvCxnSpPr>
        <p:spPr>
          <a:xfrm>
            <a:off x="4641166" y="20810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91EDAB6B-C870-404E-B3A3-D04EAA46E6C1}"/>
              </a:ext>
            </a:extLst>
          </p:cNvPr>
          <p:cNvCxnSpPr>
            <a:cxnSpLocks/>
            <a:stCxn id="28" idx="3"/>
            <a:endCxn id="35" idx="1"/>
          </p:cNvCxnSpPr>
          <p:nvPr/>
        </p:nvCxnSpPr>
        <p:spPr>
          <a:xfrm>
            <a:off x="4641166" y="3401322"/>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AD709502-7482-40B8-B726-0DFEEE3141A5}"/>
              </a:ext>
            </a:extLst>
          </p:cNvPr>
          <p:cNvCxnSpPr>
            <a:cxnSpLocks/>
            <a:stCxn id="29" idx="3"/>
            <a:endCxn id="36" idx="1"/>
          </p:cNvCxnSpPr>
          <p:nvPr/>
        </p:nvCxnSpPr>
        <p:spPr>
          <a:xfrm>
            <a:off x="4641166" y="50457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EEFFB1A1-CDE7-4175-92F8-0CA4F7C2E6FC}"/>
              </a:ext>
            </a:extLst>
          </p:cNvPr>
          <p:cNvCxnSpPr>
            <a:cxnSpLocks/>
            <a:stCxn id="34" idx="3"/>
            <a:endCxn id="39" idx="1"/>
          </p:cNvCxnSpPr>
          <p:nvPr/>
        </p:nvCxnSpPr>
        <p:spPr>
          <a:xfrm flipV="1">
            <a:off x="7183675" y="1756899"/>
            <a:ext cx="238509" cy="32414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98D72F58-99E3-4556-A96F-92CA1FB659DC}"/>
              </a:ext>
            </a:extLst>
          </p:cNvPr>
          <p:cNvCxnSpPr>
            <a:cxnSpLocks/>
            <a:stCxn id="34" idx="3"/>
            <a:endCxn id="40" idx="1"/>
          </p:cNvCxnSpPr>
          <p:nvPr/>
        </p:nvCxnSpPr>
        <p:spPr>
          <a:xfrm>
            <a:off x="7183675" y="2081044"/>
            <a:ext cx="238509" cy="33362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3332A4B-AAD7-418F-86EA-1AD18CEFAF97}"/>
              </a:ext>
            </a:extLst>
          </p:cNvPr>
          <p:cNvCxnSpPr>
            <a:cxnSpLocks/>
            <a:stCxn id="35" idx="3"/>
            <a:endCxn id="41" idx="1"/>
          </p:cNvCxnSpPr>
          <p:nvPr/>
        </p:nvCxnSpPr>
        <p:spPr>
          <a:xfrm flipV="1">
            <a:off x="7183675" y="3072437"/>
            <a:ext cx="238509" cy="32888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A400C5AB-3D85-4689-B20D-0F385904A91E}"/>
              </a:ext>
            </a:extLst>
          </p:cNvPr>
          <p:cNvCxnSpPr>
            <a:cxnSpLocks/>
            <a:stCxn id="35" idx="3"/>
            <a:endCxn id="42" idx="1"/>
          </p:cNvCxnSpPr>
          <p:nvPr/>
        </p:nvCxnSpPr>
        <p:spPr>
          <a:xfrm>
            <a:off x="7183675" y="3401322"/>
            <a:ext cx="238509"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3099F646-F305-436D-AEBA-9A69B45D7DAA}"/>
              </a:ext>
            </a:extLst>
          </p:cNvPr>
          <p:cNvCxnSpPr>
            <a:cxnSpLocks/>
            <a:stCxn id="36" idx="3"/>
            <a:endCxn id="43" idx="1"/>
          </p:cNvCxnSpPr>
          <p:nvPr/>
        </p:nvCxnSpPr>
        <p:spPr>
          <a:xfrm flipV="1">
            <a:off x="7183675" y="4387975"/>
            <a:ext cx="238509" cy="6577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267CAA36-C4E0-41E3-B420-0759E1DE15EE}"/>
              </a:ext>
            </a:extLst>
          </p:cNvPr>
          <p:cNvCxnSpPr>
            <a:cxnSpLocks/>
            <a:stCxn id="36" idx="3"/>
            <a:endCxn id="44" idx="1"/>
          </p:cNvCxnSpPr>
          <p:nvPr/>
        </p:nvCxnSpPr>
        <p:spPr>
          <a:xfrm>
            <a:off x="7183675" y="50457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C96DE0B2-7D96-4D8F-A5D6-8A09EEA95313}"/>
              </a:ext>
            </a:extLst>
          </p:cNvPr>
          <p:cNvCxnSpPr>
            <a:cxnSpLocks/>
            <a:stCxn id="36" idx="3"/>
            <a:endCxn id="45" idx="1"/>
          </p:cNvCxnSpPr>
          <p:nvPr/>
        </p:nvCxnSpPr>
        <p:spPr>
          <a:xfrm>
            <a:off x="7183675" y="5045744"/>
            <a:ext cx="238509" cy="65777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457200"/>
            <a:ext cx="115443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29A6B31-39A8-4BB6-9C2B-50D080CE3358}"/>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2</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Arial Narrow" panose="020B0606020202030204" pitchFamily="34" charset="0"/>
                <a:ea typeface="宋体" panose="02010600030101010101" pitchFamily="2" charset="-122"/>
                <a:cs typeface="Times New Roman" panose="02020603050405020304" pitchFamily="18" charset="0"/>
              </a:rPr>
              <a:t>AMBEA</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3791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现有搜索空间优化方法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2080043"/>
            <a:ext cx="3220926" cy="32447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顶点排序方法</a:t>
            </a:r>
            <a:endParaRPr lang="en-US" altLang="zh-CN" sz="2400" dirty="0">
              <a:solidFill>
                <a:srgbClr val="045FC4"/>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F08F512-01E0-4006-872F-4B54CEEE9137}"/>
                  </a:ext>
                </a:extLst>
              </p:cNvPr>
              <p:cNvSpPr txBox="1"/>
              <p:nvPr/>
            </p:nvSpPr>
            <p:spPr>
              <a:xfrm>
                <a:off x="914187" y="2807211"/>
                <a:ext cx="2940593"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改变枚举节点</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𝐿</m:t>
                    </m:r>
                    <m:r>
                      <a:rPr lang="en-US" altLang="zh-CN" sz="2000" i="1">
                        <a:latin typeface="Cambria Math" panose="02040503050406030204" pitchFamily="18" charset="0"/>
                      </a:rPr>
                      <m:t>,</m:t>
                    </m:r>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𝐶</m:t>
                    </m:r>
                    <m:r>
                      <a:rPr lang="en-US" altLang="zh-CN" sz="2000" i="1">
                        <a:latin typeface="Cambria Math" panose="02040503050406030204" pitchFamily="18" charset="0"/>
                      </a:rPr>
                      <m:t>)</m:t>
                    </m:r>
                    <m:r>
                      <a:rPr lang="zh-CN" altLang="en-US" sz="2000" i="1" smtClean="0">
                        <a:latin typeface="Cambria Math" panose="02040503050406030204" pitchFamily="18" charset="0"/>
                      </a:rPr>
                      <m:t>中</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候选集合</a:t>
                </a:r>
                <a14:m>
                  <m:oMath xmlns:m="http://schemas.openxmlformats.org/officeDocument/2006/math">
                    <m:r>
                      <a:rPr lang="en-US" altLang="zh-CN" sz="2000" i="1">
                        <a:latin typeface="Cambria Math" panose="02040503050406030204" pitchFamily="18" charset="0"/>
                      </a:rPr>
                      <m:t>𝐶</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的遍历顺序。常见方法有：顶点度数升序排序、顶点度数降序排序、逆拓扑排序和单边排序。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8F08F512-01E0-4006-872F-4B54CEEE9137}"/>
                  </a:ext>
                </a:extLst>
              </p:cNvPr>
              <p:cNvSpPr txBox="1">
                <a:spLocks noRot="1" noChangeAspect="1" noMove="1" noResize="1" noEditPoints="1" noAdjustHandles="1" noChangeArrowheads="1" noChangeShapeType="1" noTextEdit="1"/>
              </p:cNvSpPr>
              <p:nvPr/>
            </p:nvSpPr>
            <p:spPr>
              <a:xfrm>
                <a:off x="914187" y="2807211"/>
                <a:ext cx="2940593" cy="2454005"/>
              </a:xfrm>
              <a:prstGeom prst="rect">
                <a:avLst/>
              </a:prstGeom>
              <a:blipFill>
                <a:blip r:embed="rId2"/>
                <a:stretch>
                  <a:fillRect l="-2282" r="-2075" b="-3483"/>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042DA463-71C3-46B1-9561-9933A4951FB6}"/>
              </a:ext>
            </a:extLst>
          </p:cNvPr>
          <p:cNvSpPr/>
          <p:nvPr/>
        </p:nvSpPr>
        <p:spPr>
          <a:xfrm>
            <a:off x="4599702" y="2080044"/>
            <a:ext cx="3220926" cy="3244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DA2CD8-E336-40A2-95DF-EB650C1CFF83}"/>
              </a:ext>
            </a:extLst>
          </p:cNvPr>
          <p:cNvSpPr/>
          <p:nvPr/>
        </p:nvSpPr>
        <p:spPr>
          <a:xfrm>
            <a:off x="4753034"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基于枢纽顶点的剪枝</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01713B1F-4C2E-4E5F-A5BF-0F6C37971186}"/>
              </a:ext>
            </a:extLst>
          </p:cNvPr>
          <p:cNvSpPr txBox="1"/>
          <p:nvPr/>
        </p:nvSpPr>
        <p:spPr>
          <a:xfrm>
            <a:off x="4739868" y="2807211"/>
            <a:ext cx="2940593"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在枚举过程中选择特定枢纽顶点（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Pivot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），通过判断枢纽顶点与其他顶点的连接情况来裁剪掉不可能产生极大团的无效枚举节点。</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1A03486-1509-4F30-8578-1D45E4FA45F4}"/>
              </a:ext>
            </a:extLst>
          </p:cNvPr>
          <p:cNvSpPr/>
          <p:nvPr/>
        </p:nvSpPr>
        <p:spPr>
          <a:xfrm>
            <a:off x="8438549" y="2080044"/>
            <a:ext cx="3220926" cy="3244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A44B7D3-F1A6-429D-9C32-26DB289AB7AA}"/>
              </a:ext>
            </a:extLst>
          </p:cNvPr>
          <p:cNvSpPr/>
          <p:nvPr/>
        </p:nvSpPr>
        <p:spPr>
          <a:xfrm>
            <a:off x="8591881"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被动的顶点合并</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4B788B39-CEDC-41CA-ABAA-DAAB70860A54}"/>
              </a:ext>
            </a:extLst>
          </p:cNvPr>
          <p:cNvSpPr txBox="1"/>
          <p:nvPr/>
        </p:nvSpPr>
        <p:spPr>
          <a:xfrm>
            <a:off x="8578715" y="2807211"/>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在枚举过程中，合并与当前遍历顶点具有相同局部邻居的候选顶点，以达到剪枝的效果。</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2C6E760-8E74-4731-B2DB-9332C9C809E1}"/>
              </a:ext>
            </a:extLst>
          </p:cNvPr>
          <p:cNvSpPr txBox="1"/>
          <p:nvPr/>
        </p:nvSpPr>
        <p:spPr>
          <a:xfrm>
            <a:off x="703841" y="5477863"/>
            <a:ext cx="10864382" cy="830997"/>
          </a:xfrm>
          <a:prstGeom prst="rect">
            <a:avLst/>
          </a:prstGeom>
          <a:noFill/>
        </p:spPr>
        <p:txBody>
          <a:bodyPr wrap="square" rtlCol="0">
            <a:spAutoFit/>
          </a:bodyPr>
          <a:lstStyle/>
          <a:p>
            <a:r>
              <a:rPr lang="zh-CN" altLang="en-US" sz="2400" dirty="0">
                <a:solidFill>
                  <a:srgbClr val="9E0000"/>
                </a:solidFill>
                <a:latin typeface="仿宋" panose="02010609060101010101" pitchFamily="49" charset="-122"/>
                <a:ea typeface="仿宋" panose="02010609060101010101" pitchFamily="49" charset="-122"/>
              </a:rPr>
              <a:t>然而，在枚举过程中，现有方法仍会生成大量的非极大二分团，并对相应节点进行节点检查，导致高昂的计算开销。</a:t>
            </a:r>
          </a:p>
        </p:txBody>
      </p:sp>
    </p:spTree>
    <p:extLst>
      <p:ext uri="{BB962C8B-B14F-4D97-AF65-F5344CB8AC3E}">
        <p14:creationId xmlns:p14="http://schemas.microsoft.com/office/powerpoint/2010/main" val="330615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现有方法存在的问题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研究动机</a:t>
            </a:r>
            <a:r>
              <a:rPr lang="en-US" altLang="zh-CN" dirty="0">
                <a:latin typeface="宋体" panose="02010600030101010101" pitchFamily="2" charset="-122"/>
                <a:ea typeface="宋体" panose="02010600030101010101" pitchFamily="2" charset="-122"/>
              </a:rPr>
              <a:t>)</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2080045"/>
            <a:ext cx="4255646" cy="16410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155393"/>
            <a:ext cx="3880450"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集合枚举树的结构限制</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705611"/>
            <a:ext cx="3822913" cy="8535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仅允许使用节点内未被访问的候选顶点来扩展该节点的集合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05A697E-77FE-4C6E-9E06-5E25EEC0D53A}"/>
              </a:ext>
            </a:extLst>
          </p:cNvPr>
          <p:cNvSpPr/>
          <p:nvPr/>
        </p:nvSpPr>
        <p:spPr>
          <a:xfrm>
            <a:off x="760855" y="4254666"/>
            <a:ext cx="4255646" cy="16410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7BB993E-DA81-499E-AB43-F2FBA7A66BF9}"/>
              </a:ext>
            </a:extLst>
          </p:cNvPr>
          <p:cNvSpPr/>
          <p:nvPr/>
        </p:nvSpPr>
        <p:spPr>
          <a:xfrm>
            <a:off x="914187" y="4330014"/>
            <a:ext cx="3467313"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被动的剪枝方法</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9C22A415-512A-4FA0-93E6-0C77F936ECDA}"/>
              </a:ext>
            </a:extLst>
          </p:cNvPr>
          <p:cNvSpPr txBox="1"/>
          <p:nvPr/>
        </p:nvSpPr>
        <p:spPr>
          <a:xfrm>
            <a:off x="914187" y="4880232"/>
            <a:ext cx="3822913" cy="8535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现有的剪枝方法的执行依赖于特定的顶点。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圆角 80">
            <a:extLst>
              <a:ext uri="{FF2B5EF4-FFF2-40B4-BE49-F238E27FC236}">
                <a16:creationId xmlns:a16="http://schemas.microsoft.com/office/drawing/2014/main" id="{305DF6A6-6401-4B87-8390-1D97078A4B65}"/>
              </a:ext>
            </a:extLst>
          </p:cNvPr>
          <p:cNvSpPr/>
          <p:nvPr/>
        </p:nvSpPr>
        <p:spPr>
          <a:xfrm>
            <a:off x="7786130" y="1024775"/>
            <a:ext cx="1656000" cy="64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noAutofit/>
          </a:bodyPr>
          <a:lstStyle/>
          <a:p>
            <a:r>
              <a:rPr lang="en-US" altLang="zh-CN" sz="1300" b="1" dirty="0">
                <a:solidFill>
                  <a:schemeClr val="tx1"/>
                </a:solidFill>
              </a:rPr>
              <a:t>L: u</a:t>
            </a:r>
            <a:r>
              <a:rPr lang="en-US" altLang="zh-CN" sz="1300" b="1" baseline="-25000" dirty="0">
                <a:solidFill>
                  <a:schemeClr val="tx1"/>
                </a:solidFill>
              </a:rPr>
              <a:t>1 </a:t>
            </a:r>
            <a:r>
              <a:rPr lang="en-US" altLang="zh-CN" sz="1300" b="1" dirty="0">
                <a:solidFill>
                  <a:schemeClr val="tx1"/>
                </a:solidFill>
              </a:rPr>
              <a:t>u</a:t>
            </a:r>
            <a:r>
              <a:rPr lang="en-US" altLang="zh-CN" sz="1300" b="1" baseline="-25000" dirty="0">
                <a:solidFill>
                  <a:schemeClr val="tx1"/>
                </a:solidFill>
              </a:rPr>
              <a:t>2 </a:t>
            </a:r>
            <a:r>
              <a:rPr lang="en-US" altLang="zh-CN" sz="1300" b="1" dirty="0">
                <a:solidFill>
                  <a:schemeClr val="tx1"/>
                </a:solidFill>
              </a:rPr>
              <a:t>u</a:t>
            </a:r>
            <a:r>
              <a:rPr lang="en-US" altLang="zh-CN" sz="1300" b="1" baseline="-25000" dirty="0">
                <a:solidFill>
                  <a:schemeClr val="tx1"/>
                </a:solidFill>
              </a:rPr>
              <a:t>3 </a:t>
            </a:r>
            <a:r>
              <a:rPr lang="en-US" altLang="zh-CN" sz="1300" b="1" dirty="0">
                <a:solidFill>
                  <a:schemeClr val="tx1"/>
                </a:solidFill>
              </a:rPr>
              <a:t>u</a:t>
            </a:r>
            <a:r>
              <a:rPr lang="en-US" altLang="zh-CN" sz="1300" b="1" baseline="-25000" dirty="0">
                <a:solidFill>
                  <a:schemeClr val="tx1"/>
                </a:solidFill>
              </a:rPr>
              <a:t>4</a:t>
            </a:r>
            <a:r>
              <a:rPr lang="en-US" altLang="zh-CN" sz="1300" b="1" dirty="0">
                <a:solidFill>
                  <a:schemeClr val="tx1"/>
                </a:solidFill>
              </a:rPr>
              <a:t> u</a:t>
            </a:r>
            <a:r>
              <a:rPr lang="en-US" altLang="zh-CN" sz="1300" b="1" baseline="-25000" dirty="0">
                <a:solidFill>
                  <a:schemeClr val="tx1"/>
                </a:solidFill>
              </a:rPr>
              <a:t>5 </a:t>
            </a:r>
            <a:r>
              <a:rPr lang="en-US" altLang="zh-CN" sz="1300" b="1" dirty="0">
                <a:solidFill>
                  <a:schemeClr val="tx1"/>
                </a:solidFill>
              </a:rPr>
              <a:t>u</a:t>
            </a:r>
            <a:r>
              <a:rPr lang="en-US" altLang="zh-CN" sz="1300" b="1" baseline="-25000" dirty="0">
                <a:solidFill>
                  <a:schemeClr val="tx1"/>
                </a:solidFill>
              </a:rPr>
              <a:t>6 </a:t>
            </a:r>
            <a:r>
              <a:rPr lang="en-US" altLang="zh-CN" sz="1300" b="1" dirty="0">
                <a:solidFill>
                  <a:schemeClr val="tx1"/>
                </a:solidFill>
              </a:rPr>
              <a:t>u</a:t>
            </a:r>
            <a:r>
              <a:rPr lang="en-US" altLang="zh-CN" sz="1300" b="1" baseline="-25000" dirty="0">
                <a:solidFill>
                  <a:schemeClr val="tx1"/>
                </a:solidFill>
              </a:rPr>
              <a:t>7</a:t>
            </a:r>
            <a:r>
              <a:rPr lang="en-US" altLang="zh-CN" sz="1300" b="1" dirty="0">
                <a:solidFill>
                  <a:schemeClr val="tx1"/>
                </a:solidFill>
              </a:rPr>
              <a:t> </a:t>
            </a:r>
          </a:p>
          <a:p>
            <a:r>
              <a:rPr lang="en-US" altLang="zh-CN" sz="1300" b="1" dirty="0">
                <a:solidFill>
                  <a:schemeClr val="tx1"/>
                </a:solidFill>
              </a:rPr>
              <a:t>R: </a:t>
            </a:r>
            <a:r>
              <a:rPr lang="zh-CN" altLang="en-US" sz="1300" b="1" dirty="0">
                <a:solidFill>
                  <a:schemeClr val="tx1"/>
                </a:solidFill>
              </a:rPr>
              <a:t>空</a:t>
            </a:r>
            <a:endParaRPr lang="en-US" altLang="zh-CN" sz="1300" b="1" dirty="0">
              <a:solidFill>
                <a:schemeClr val="tx1"/>
              </a:solidFill>
            </a:endParaRPr>
          </a:p>
          <a:p>
            <a:r>
              <a:rPr lang="en-US" altLang="zh-CN" sz="1300" b="1" dirty="0">
                <a:solidFill>
                  <a:schemeClr val="tx1"/>
                </a:solidFill>
              </a:rPr>
              <a:t>C: v</a:t>
            </a:r>
            <a:r>
              <a:rPr lang="en-US" altLang="zh-CN" sz="1300" b="1" baseline="-25000" dirty="0">
                <a:solidFill>
                  <a:schemeClr val="tx1"/>
                </a:solidFill>
              </a:rPr>
              <a:t>1 </a:t>
            </a:r>
            <a:r>
              <a:rPr lang="en-US" altLang="zh-CN" sz="1300" b="1" dirty="0">
                <a:solidFill>
                  <a:schemeClr val="tx1"/>
                </a:solidFill>
              </a:rPr>
              <a:t>v</a:t>
            </a:r>
            <a:r>
              <a:rPr lang="en-US" altLang="zh-CN" sz="1300" b="1" baseline="-25000" dirty="0">
                <a:solidFill>
                  <a:schemeClr val="tx1"/>
                </a:solidFill>
              </a:rPr>
              <a:t>2 </a:t>
            </a:r>
            <a:r>
              <a:rPr lang="en-US" altLang="zh-CN" sz="1300" b="1" dirty="0">
                <a:solidFill>
                  <a:schemeClr val="tx1"/>
                </a:solidFill>
              </a:rPr>
              <a:t>v</a:t>
            </a:r>
            <a:r>
              <a:rPr lang="en-US" altLang="zh-CN" sz="1300" b="1" baseline="-25000" dirty="0">
                <a:solidFill>
                  <a:schemeClr val="tx1"/>
                </a:solidFill>
              </a:rPr>
              <a:t>3</a:t>
            </a:r>
            <a:r>
              <a:rPr lang="en-US" altLang="zh-CN" sz="1300" b="1" dirty="0">
                <a:solidFill>
                  <a:schemeClr val="tx1"/>
                </a:solidFill>
              </a:rPr>
              <a:t> v</a:t>
            </a:r>
            <a:r>
              <a:rPr lang="en-US" altLang="zh-CN" sz="1300" b="1" baseline="-25000" dirty="0">
                <a:solidFill>
                  <a:schemeClr val="tx1"/>
                </a:solidFill>
              </a:rPr>
              <a:t>4 </a:t>
            </a:r>
            <a:r>
              <a:rPr lang="en-US" altLang="zh-CN" sz="1300" b="1" dirty="0">
                <a:solidFill>
                  <a:schemeClr val="tx1"/>
                </a:solidFill>
              </a:rPr>
              <a:t>v</a:t>
            </a:r>
            <a:r>
              <a:rPr lang="en-US" altLang="zh-CN" sz="1300" b="1" baseline="-25000" dirty="0">
                <a:solidFill>
                  <a:schemeClr val="tx1"/>
                </a:solidFill>
              </a:rPr>
              <a:t>5</a:t>
            </a:r>
            <a:r>
              <a:rPr lang="en-US" altLang="zh-CN" sz="1300" b="1" dirty="0">
                <a:solidFill>
                  <a:schemeClr val="tx1"/>
                </a:solidFill>
              </a:rPr>
              <a:t> v</a:t>
            </a:r>
            <a:r>
              <a:rPr lang="en-US" altLang="zh-CN" sz="1300" b="1" baseline="-25000" dirty="0">
                <a:solidFill>
                  <a:schemeClr val="tx1"/>
                </a:solidFill>
              </a:rPr>
              <a:t>6</a:t>
            </a:r>
            <a:endParaRPr lang="en-US" altLang="zh-CN" sz="1300" b="1" dirty="0">
              <a:solidFill>
                <a:schemeClr val="tx1"/>
              </a:solidFill>
            </a:endParaRPr>
          </a:p>
        </p:txBody>
      </p:sp>
      <p:sp>
        <p:nvSpPr>
          <p:cNvPr id="82" name="矩形: 圆角 81">
            <a:extLst>
              <a:ext uri="{FF2B5EF4-FFF2-40B4-BE49-F238E27FC236}">
                <a16:creationId xmlns:a16="http://schemas.microsoft.com/office/drawing/2014/main" id="{32585137-E1EF-4806-8181-BA2A8FB614DE}"/>
              </a:ext>
            </a:extLst>
          </p:cNvPr>
          <p:cNvSpPr/>
          <p:nvPr/>
        </p:nvSpPr>
        <p:spPr>
          <a:xfrm>
            <a:off x="8020130" y="2607864"/>
            <a:ext cx="1080000" cy="6480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Autofit/>
          </a:bodyPr>
          <a:lstStyle/>
          <a:p>
            <a:r>
              <a:rPr lang="en-US" altLang="zh-CN" sz="1200" b="1" dirty="0">
                <a:solidFill>
                  <a:schemeClr val="tx1"/>
                </a:solidFill>
              </a:rPr>
              <a:t>L: u</a:t>
            </a:r>
            <a:r>
              <a:rPr lang="en-US" altLang="zh-CN" sz="1200" b="1" baseline="-25000" dirty="0">
                <a:solidFill>
                  <a:schemeClr val="tx1"/>
                </a:solidFill>
              </a:rPr>
              <a:t>1 </a:t>
            </a:r>
            <a:r>
              <a:rPr lang="en-US" altLang="zh-CN" sz="1200" b="1" dirty="0">
                <a:solidFill>
                  <a:schemeClr val="tx1"/>
                </a:solidFill>
              </a:rPr>
              <a:t>u</a:t>
            </a:r>
            <a:r>
              <a:rPr lang="en-US" altLang="zh-CN" sz="1200" b="1" baseline="-25000" dirty="0">
                <a:solidFill>
                  <a:schemeClr val="tx1"/>
                </a:solidFill>
              </a:rPr>
              <a:t>2 </a:t>
            </a:r>
            <a:r>
              <a:rPr lang="en-US" altLang="zh-CN" sz="1200" b="1" dirty="0">
                <a:solidFill>
                  <a:schemeClr val="tx1"/>
                </a:solidFill>
              </a:rPr>
              <a:t>u</a:t>
            </a:r>
            <a:r>
              <a:rPr lang="en-US" altLang="zh-CN" sz="1200" b="1" baseline="-25000" dirty="0">
                <a:solidFill>
                  <a:schemeClr val="tx1"/>
                </a:solidFill>
              </a:rPr>
              <a:t>5 </a:t>
            </a:r>
          </a:p>
          <a:p>
            <a:r>
              <a:rPr lang="en-US" altLang="zh-CN" sz="1200" b="1" dirty="0">
                <a:solidFill>
                  <a:schemeClr val="tx1"/>
                </a:solidFill>
              </a:rPr>
              <a:t>R: v</a:t>
            </a:r>
            <a:r>
              <a:rPr lang="en-US" altLang="zh-CN" sz="1200" b="1" baseline="-25000" dirty="0">
                <a:solidFill>
                  <a:schemeClr val="tx1"/>
                </a:solidFill>
              </a:rPr>
              <a:t>3</a:t>
            </a:r>
            <a:r>
              <a:rPr lang="en-US" altLang="zh-CN" sz="1200" b="1" dirty="0">
                <a:solidFill>
                  <a:schemeClr val="tx1"/>
                </a:solidFill>
              </a:rPr>
              <a:t> v</a:t>
            </a:r>
            <a:r>
              <a:rPr lang="en-US" altLang="zh-CN" sz="1200" b="1" baseline="-25000" dirty="0">
                <a:solidFill>
                  <a:schemeClr val="tx1"/>
                </a:solidFill>
              </a:rPr>
              <a:t>4 </a:t>
            </a:r>
          </a:p>
          <a:p>
            <a:r>
              <a:rPr lang="en-US" altLang="zh-CN" sz="1200" b="1" dirty="0">
                <a:solidFill>
                  <a:schemeClr val="tx1"/>
                </a:solidFill>
              </a:rPr>
              <a:t>C: v</a:t>
            </a:r>
            <a:r>
              <a:rPr lang="en-US" altLang="zh-CN" sz="1200" b="1" baseline="-25000" dirty="0">
                <a:solidFill>
                  <a:schemeClr val="tx1"/>
                </a:solidFill>
              </a:rPr>
              <a:t>5</a:t>
            </a:r>
            <a:r>
              <a:rPr lang="en-US" altLang="zh-CN" sz="1200" b="1" dirty="0">
                <a:solidFill>
                  <a:schemeClr val="tx1"/>
                </a:solidFill>
              </a:rPr>
              <a:t> v</a:t>
            </a:r>
            <a:r>
              <a:rPr lang="en-US" altLang="zh-CN" sz="1200" b="1" baseline="-25000" dirty="0">
                <a:solidFill>
                  <a:schemeClr val="tx1"/>
                </a:solidFill>
              </a:rPr>
              <a:t>6</a:t>
            </a:r>
            <a:endParaRPr lang="zh-CN" altLang="en-US" sz="1200" b="1" dirty="0">
              <a:solidFill>
                <a:schemeClr val="tx1"/>
              </a:solidFill>
            </a:endParaRPr>
          </a:p>
        </p:txBody>
      </p:sp>
      <p:cxnSp>
        <p:nvCxnSpPr>
          <p:cNvPr id="85" name="直接箭头连接符 84">
            <a:extLst>
              <a:ext uri="{FF2B5EF4-FFF2-40B4-BE49-F238E27FC236}">
                <a16:creationId xmlns:a16="http://schemas.microsoft.com/office/drawing/2014/main" id="{6F3188A4-10E3-4774-A76F-E688E08DFC36}"/>
              </a:ext>
            </a:extLst>
          </p:cNvPr>
          <p:cNvCxnSpPr>
            <a:cxnSpLocks/>
            <a:stCxn id="81" idx="2"/>
            <a:endCxn id="82" idx="0"/>
          </p:cNvCxnSpPr>
          <p:nvPr/>
        </p:nvCxnSpPr>
        <p:spPr>
          <a:xfrm flipH="1">
            <a:off x="8560130" y="1672775"/>
            <a:ext cx="54000" cy="935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35F9DEBF-DF74-4B7B-8242-513BBAE6B5E5}"/>
              </a:ext>
            </a:extLst>
          </p:cNvPr>
          <p:cNvCxnSpPr>
            <a:cxnSpLocks/>
            <a:stCxn id="82" idx="2"/>
            <a:endCxn id="88" idx="0"/>
          </p:cNvCxnSpPr>
          <p:nvPr/>
        </p:nvCxnSpPr>
        <p:spPr>
          <a:xfrm flipH="1">
            <a:off x="7484106" y="3255864"/>
            <a:ext cx="1076024" cy="935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C414DD86-B9A7-4FD8-B726-CC5EA9474637}"/>
              </a:ext>
            </a:extLst>
          </p:cNvPr>
          <p:cNvSpPr txBox="1"/>
          <p:nvPr/>
        </p:nvSpPr>
        <p:spPr>
          <a:xfrm>
            <a:off x="8298416" y="2005064"/>
            <a:ext cx="629920" cy="338554"/>
          </a:xfrm>
          <a:prstGeom prst="rect">
            <a:avLst/>
          </a:prstGeom>
          <a:noFill/>
        </p:spPr>
        <p:txBody>
          <a:bodyPr wrap="square" rtlCol="0">
            <a:spAutoFit/>
          </a:bodyPr>
          <a:lstStyle/>
          <a:p>
            <a:r>
              <a:rPr lang="en-US" altLang="zh-CN" sz="1600" b="1" dirty="0"/>
              <a:t>v</a:t>
            </a:r>
            <a:r>
              <a:rPr lang="en-US" altLang="zh-CN" sz="1600" b="1" baseline="-25000" dirty="0"/>
              <a:t>3 </a:t>
            </a:r>
            <a:r>
              <a:rPr lang="en-US" altLang="zh-CN" sz="1600" b="1" dirty="0"/>
              <a:t>(v</a:t>
            </a:r>
            <a:r>
              <a:rPr lang="en-US" altLang="zh-CN" sz="1600" b="1" baseline="-25000" dirty="0"/>
              <a:t>4</a:t>
            </a:r>
            <a:r>
              <a:rPr lang="en-US" altLang="zh-CN" sz="1600" b="1" dirty="0"/>
              <a:t>)</a:t>
            </a:r>
            <a:endParaRPr lang="zh-CN" altLang="en-US" sz="1600" b="1" dirty="0"/>
          </a:p>
        </p:txBody>
      </p:sp>
      <p:sp>
        <p:nvSpPr>
          <p:cNvPr id="88" name="矩形: 圆角 87">
            <a:extLst>
              <a:ext uri="{FF2B5EF4-FFF2-40B4-BE49-F238E27FC236}">
                <a16:creationId xmlns:a16="http://schemas.microsoft.com/office/drawing/2014/main" id="{4698758D-A91A-4066-BF8B-D40EF8C89427}"/>
              </a:ext>
            </a:extLst>
          </p:cNvPr>
          <p:cNvSpPr/>
          <p:nvPr/>
        </p:nvSpPr>
        <p:spPr>
          <a:xfrm>
            <a:off x="6872106" y="4190954"/>
            <a:ext cx="1224000" cy="648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rmAutofit fontScale="85000" lnSpcReduction="10000"/>
          </a:bodyPr>
          <a:lstStyle/>
          <a:p>
            <a:r>
              <a:rPr lang="en-US" altLang="zh-CN" sz="1400" b="1" dirty="0">
                <a:solidFill>
                  <a:schemeClr val="tx1"/>
                </a:solidFill>
              </a:rPr>
              <a:t>L: u</a:t>
            </a:r>
            <a:r>
              <a:rPr lang="en-US" altLang="zh-CN" sz="1400" b="1" baseline="-25000" dirty="0">
                <a:solidFill>
                  <a:schemeClr val="tx1"/>
                </a:solidFill>
              </a:rPr>
              <a:t>5</a:t>
            </a:r>
            <a:r>
              <a:rPr lang="en-US" altLang="zh-CN" sz="1400" b="1" dirty="0">
                <a:solidFill>
                  <a:schemeClr val="tx1"/>
                </a:solidFill>
              </a:rPr>
              <a:t> </a:t>
            </a:r>
            <a:endParaRPr lang="zh-CN" altLang="en-US" sz="1400" b="1" dirty="0">
              <a:solidFill>
                <a:schemeClr val="tx1"/>
              </a:solidFill>
            </a:endParaRPr>
          </a:p>
          <a:p>
            <a:r>
              <a:rPr lang="en-US" altLang="zh-CN" sz="1400" b="1" dirty="0">
                <a:solidFill>
                  <a:schemeClr val="tx1"/>
                </a:solidFill>
              </a:rPr>
              <a:t>R: v</a:t>
            </a:r>
            <a:r>
              <a:rPr lang="en-US" altLang="zh-CN" sz="1400" b="1" baseline="-25000" dirty="0">
                <a:solidFill>
                  <a:schemeClr val="tx1"/>
                </a:solidFill>
              </a:rPr>
              <a:t>3</a:t>
            </a:r>
            <a:r>
              <a:rPr lang="en-US" altLang="zh-CN" sz="1400" b="1" dirty="0">
                <a:solidFill>
                  <a:schemeClr val="tx1"/>
                </a:solidFill>
              </a:rPr>
              <a:t> v</a:t>
            </a:r>
            <a:r>
              <a:rPr lang="en-US" altLang="zh-CN" sz="1400" b="1" baseline="-25000" dirty="0">
                <a:solidFill>
                  <a:schemeClr val="tx1"/>
                </a:solidFill>
              </a:rPr>
              <a:t>4 </a:t>
            </a:r>
            <a:r>
              <a:rPr lang="en-US" altLang="zh-CN" sz="1400" b="1" dirty="0">
                <a:solidFill>
                  <a:schemeClr val="tx1"/>
                </a:solidFill>
              </a:rPr>
              <a:t>v</a:t>
            </a:r>
            <a:r>
              <a:rPr lang="en-US" altLang="zh-CN" sz="1400" b="1" baseline="-25000" dirty="0">
                <a:solidFill>
                  <a:schemeClr val="tx1"/>
                </a:solidFill>
              </a:rPr>
              <a:t>5</a:t>
            </a:r>
            <a:r>
              <a:rPr lang="en-US" altLang="zh-CN" sz="1400" b="1" dirty="0">
                <a:solidFill>
                  <a:schemeClr val="tx1"/>
                </a:solidFill>
              </a:rPr>
              <a:t> v</a:t>
            </a:r>
            <a:r>
              <a:rPr lang="en-US" altLang="zh-CN" sz="1400" b="1" baseline="-25000" dirty="0">
                <a:solidFill>
                  <a:schemeClr val="tx1"/>
                </a:solidFill>
              </a:rPr>
              <a:t>6 </a:t>
            </a:r>
          </a:p>
          <a:p>
            <a:r>
              <a:rPr lang="en-US" altLang="zh-CN" sz="1400" b="1" dirty="0">
                <a:solidFill>
                  <a:schemeClr val="tx1"/>
                </a:solidFill>
              </a:rPr>
              <a:t>C: </a:t>
            </a:r>
            <a:r>
              <a:rPr lang="zh-CN" altLang="en-US" sz="1400" b="1" dirty="0">
                <a:solidFill>
                  <a:schemeClr val="tx1"/>
                </a:solidFill>
              </a:rPr>
              <a:t>空</a:t>
            </a:r>
          </a:p>
        </p:txBody>
      </p:sp>
      <p:sp>
        <p:nvSpPr>
          <p:cNvPr id="89" name="矩形: 圆角 88">
            <a:extLst>
              <a:ext uri="{FF2B5EF4-FFF2-40B4-BE49-F238E27FC236}">
                <a16:creationId xmlns:a16="http://schemas.microsoft.com/office/drawing/2014/main" id="{69DE1D59-C832-4852-A0CF-B4CF8AB7C91F}"/>
              </a:ext>
            </a:extLst>
          </p:cNvPr>
          <p:cNvSpPr/>
          <p:nvPr/>
        </p:nvSpPr>
        <p:spPr>
          <a:xfrm>
            <a:off x="9024155" y="4192674"/>
            <a:ext cx="1080000" cy="648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rmAutofit fontScale="85000" lnSpcReduction="10000"/>
          </a:bodyPr>
          <a:lstStyle/>
          <a:p>
            <a:r>
              <a:rPr lang="en-US" altLang="zh-CN" sz="1400" b="1" dirty="0">
                <a:solidFill>
                  <a:schemeClr val="tx1"/>
                </a:solidFill>
              </a:rPr>
              <a:t>L: u</a:t>
            </a:r>
            <a:r>
              <a:rPr lang="en-US" altLang="zh-CN" sz="1400" b="1" baseline="-25000" dirty="0">
                <a:solidFill>
                  <a:schemeClr val="tx1"/>
                </a:solidFill>
              </a:rPr>
              <a:t>5</a:t>
            </a:r>
            <a:r>
              <a:rPr lang="en-US" altLang="zh-CN" sz="1400" b="1" dirty="0">
                <a:solidFill>
                  <a:schemeClr val="tx1"/>
                </a:solidFill>
              </a:rPr>
              <a:t> </a:t>
            </a:r>
            <a:endParaRPr lang="zh-CN" altLang="en-US" sz="1400" b="1" dirty="0">
              <a:solidFill>
                <a:schemeClr val="tx1"/>
              </a:solidFill>
            </a:endParaRPr>
          </a:p>
          <a:p>
            <a:r>
              <a:rPr lang="en-US" altLang="zh-CN" sz="1400" b="1" dirty="0">
                <a:solidFill>
                  <a:schemeClr val="tx1"/>
                </a:solidFill>
              </a:rPr>
              <a:t>R: v</a:t>
            </a:r>
            <a:r>
              <a:rPr lang="en-US" altLang="zh-CN" sz="1400" b="1" baseline="-25000" dirty="0">
                <a:solidFill>
                  <a:schemeClr val="tx1"/>
                </a:solidFill>
              </a:rPr>
              <a:t>3</a:t>
            </a:r>
            <a:r>
              <a:rPr lang="en-US" altLang="zh-CN" sz="1400" b="1" dirty="0">
                <a:solidFill>
                  <a:schemeClr val="tx1"/>
                </a:solidFill>
              </a:rPr>
              <a:t> v</a:t>
            </a:r>
            <a:r>
              <a:rPr lang="en-US" altLang="zh-CN" sz="1400" b="1" baseline="-25000" dirty="0">
                <a:solidFill>
                  <a:schemeClr val="tx1"/>
                </a:solidFill>
              </a:rPr>
              <a:t>4</a:t>
            </a:r>
            <a:r>
              <a:rPr lang="en-US" altLang="zh-CN" sz="1400" b="1" dirty="0">
                <a:solidFill>
                  <a:schemeClr val="tx1"/>
                </a:solidFill>
              </a:rPr>
              <a:t> v</a:t>
            </a:r>
            <a:r>
              <a:rPr lang="en-US" altLang="zh-CN" sz="1400" b="1" baseline="-25000" dirty="0">
                <a:solidFill>
                  <a:schemeClr val="tx1"/>
                </a:solidFill>
              </a:rPr>
              <a:t>6 </a:t>
            </a:r>
          </a:p>
          <a:p>
            <a:r>
              <a:rPr lang="en-US" altLang="zh-CN" sz="1400" b="1" dirty="0">
                <a:solidFill>
                  <a:schemeClr val="tx1"/>
                </a:solidFill>
              </a:rPr>
              <a:t>C: </a:t>
            </a:r>
            <a:r>
              <a:rPr lang="zh-CN" altLang="en-US" sz="1400" b="1" dirty="0">
                <a:solidFill>
                  <a:schemeClr val="tx1"/>
                </a:solidFill>
              </a:rPr>
              <a:t>空</a:t>
            </a:r>
          </a:p>
        </p:txBody>
      </p:sp>
      <p:cxnSp>
        <p:nvCxnSpPr>
          <p:cNvPr id="90" name="直接箭头连接符 89">
            <a:extLst>
              <a:ext uri="{FF2B5EF4-FFF2-40B4-BE49-F238E27FC236}">
                <a16:creationId xmlns:a16="http://schemas.microsoft.com/office/drawing/2014/main" id="{AA8169DE-410E-4299-839A-278F9572077D}"/>
              </a:ext>
            </a:extLst>
          </p:cNvPr>
          <p:cNvCxnSpPr>
            <a:cxnSpLocks/>
            <a:stCxn id="82" idx="2"/>
            <a:endCxn id="89" idx="0"/>
          </p:cNvCxnSpPr>
          <p:nvPr/>
        </p:nvCxnSpPr>
        <p:spPr>
          <a:xfrm>
            <a:off x="8560130" y="3255864"/>
            <a:ext cx="1004025" cy="936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F5544FD3-8D0E-4AB2-9B50-8EDE25E84484}"/>
              </a:ext>
            </a:extLst>
          </p:cNvPr>
          <p:cNvSpPr txBox="1"/>
          <p:nvPr/>
        </p:nvSpPr>
        <p:spPr>
          <a:xfrm>
            <a:off x="7704845" y="3618238"/>
            <a:ext cx="629920" cy="338554"/>
          </a:xfrm>
          <a:prstGeom prst="rect">
            <a:avLst/>
          </a:prstGeom>
          <a:noFill/>
        </p:spPr>
        <p:txBody>
          <a:bodyPr wrap="square" rtlCol="0">
            <a:spAutoFit/>
          </a:bodyPr>
          <a:lstStyle/>
          <a:p>
            <a:r>
              <a:rPr lang="en-US" altLang="zh-CN" sz="1600" b="1" dirty="0"/>
              <a:t>v</a:t>
            </a:r>
            <a:r>
              <a:rPr lang="en-US" altLang="zh-CN" sz="1600" b="1" baseline="-25000" dirty="0"/>
              <a:t>5 </a:t>
            </a:r>
            <a:r>
              <a:rPr lang="en-US" altLang="zh-CN" sz="1600" b="1" dirty="0"/>
              <a:t>(v</a:t>
            </a:r>
            <a:r>
              <a:rPr lang="en-US" altLang="zh-CN" sz="1600" b="1" baseline="-25000" dirty="0"/>
              <a:t>6</a:t>
            </a:r>
            <a:r>
              <a:rPr lang="en-US" altLang="zh-CN" sz="1600" b="1" dirty="0"/>
              <a:t>)</a:t>
            </a:r>
            <a:endParaRPr lang="zh-CN" altLang="en-US" sz="1600" b="1" dirty="0"/>
          </a:p>
        </p:txBody>
      </p:sp>
      <p:sp>
        <p:nvSpPr>
          <p:cNvPr id="92" name="文本框 91">
            <a:extLst>
              <a:ext uri="{FF2B5EF4-FFF2-40B4-BE49-F238E27FC236}">
                <a16:creationId xmlns:a16="http://schemas.microsoft.com/office/drawing/2014/main" id="{136169D9-DDA4-461D-BF57-C1F1D0B94A44}"/>
              </a:ext>
            </a:extLst>
          </p:cNvPr>
          <p:cNvSpPr txBox="1"/>
          <p:nvPr/>
        </p:nvSpPr>
        <p:spPr>
          <a:xfrm>
            <a:off x="8965710" y="3616204"/>
            <a:ext cx="629920" cy="338554"/>
          </a:xfrm>
          <a:prstGeom prst="rect">
            <a:avLst/>
          </a:prstGeom>
          <a:noFill/>
        </p:spPr>
        <p:txBody>
          <a:bodyPr wrap="square" rtlCol="0">
            <a:spAutoFit/>
          </a:bodyPr>
          <a:lstStyle/>
          <a:p>
            <a:r>
              <a:rPr lang="en-US" altLang="zh-CN" sz="1600" b="1" dirty="0"/>
              <a:t>v</a:t>
            </a:r>
            <a:r>
              <a:rPr lang="en-US" altLang="zh-CN" sz="1600" b="1" baseline="-25000" dirty="0"/>
              <a:t>6</a:t>
            </a:r>
            <a:endParaRPr lang="zh-CN" altLang="en-US" sz="1600" b="1" dirty="0"/>
          </a:p>
        </p:txBody>
      </p:sp>
      <p:grpSp>
        <p:nvGrpSpPr>
          <p:cNvPr id="93" name="组合 92">
            <a:extLst>
              <a:ext uri="{FF2B5EF4-FFF2-40B4-BE49-F238E27FC236}">
                <a16:creationId xmlns:a16="http://schemas.microsoft.com/office/drawing/2014/main" id="{A746A878-BA6E-4455-8D95-39F3774D9FF6}"/>
              </a:ext>
            </a:extLst>
          </p:cNvPr>
          <p:cNvGrpSpPr/>
          <p:nvPr/>
        </p:nvGrpSpPr>
        <p:grpSpPr>
          <a:xfrm>
            <a:off x="6789922" y="4190954"/>
            <a:ext cx="470385" cy="648000"/>
            <a:chOff x="1699499" y="1512728"/>
            <a:chExt cx="470385" cy="711200"/>
          </a:xfrm>
        </p:grpSpPr>
        <p:cxnSp>
          <p:nvCxnSpPr>
            <p:cNvPr id="94" name="直接连接符 93">
              <a:extLst>
                <a:ext uri="{FF2B5EF4-FFF2-40B4-BE49-F238E27FC236}">
                  <a16:creationId xmlns:a16="http://schemas.microsoft.com/office/drawing/2014/main" id="{FA9569CD-2524-4D18-B826-045801A65AED}"/>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7939ECB-FE21-4E82-93A1-379B049D9C2C}"/>
                    </a:ext>
                  </a:extLst>
                </p:cNvPr>
                <p:cNvSpPr txBox="1"/>
                <p:nvPr/>
              </p:nvSpPr>
              <p:spPr>
                <a:xfrm>
                  <a:off x="1699499" y="1658145"/>
                  <a:ext cx="470385"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54" name="文本框 153">
                  <a:extLst>
                    <a:ext uri="{FF2B5EF4-FFF2-40B4-BE49-F238E27FC236}">
                      <a16:creationId xmlns:a16="http://schemas.microsoft.com/office/drawing/2014/main" id="{F9961ABF-B5E9-47FC-876F-8E42C8A77F6E}"/>
                    </a:ext>
                  </a:extLst>
                </p:cNvPr>
                <p:cNvSpPr txBox="1">
                  <a:spLocks noRot="1" noChangeAspect="1" noMove="1" noResize="1" noEditPoints="1" noAdjustHandles="1" noChangeArrowheads="1" noChangeShapeType="1" noTextEdit="1"/>
                </p:cNvSpPr>
                <p:nvPr/>
              </p:nvSpPr>
              <p:spPr>
                <a:xfrm>
                  <a:off x="1699499" y="1658145"/>
                  <a:ext cx="470385" cy="405353"/>
                </a:xfrm>
                <a:prstGeom prst="rect">
                  <a:avLst/>
                </a:prstGeom>
                <a:blipFill>
                  <a:blip r:embed="rId2"/>
                  <a:stretch>
                    <a:fillRect/>
                  </a:stretch>
                </a:blipFill>
              </p:spPr>
              <p:txBody>
                <a:bodyPr/>
                <a:lstStyle/>
                <a:p>
                  <a:r>
                    <a:rPr lang="zh-CN" altLang="en-US">
                      <a:noFill/>
                    </a:rPr>
                    <a:t> </a:t>
                  </a:r>
                </a:p>
              </p:txBody>
            </p:sp>
          </mc:Fallback>
        </mc:AlternateContent>
      </p:grpSp>
      <p:grpSp>
        <p:nvGrpSpPr>
          <p:cNvPr id="96" name="组合 95">
            <a:extLst>
              <a:ext uri="{FF2B5EF4-FFF2-40B4-BE49-F238E27FC236}">
                <a16:creationId xmlns:a16="http://schemas.microsoft.com/office/drawing/2014/main" id="{7AE3E517-59D8-4DE1-AFAD-4FA075D25587}"/>
              </a:ext>
            </a:extLst>
          </p:cNvPr>
          <p:cNvGrpSpPr/>
          <p:nvPr/>
        </p:nvGrpSpPr>
        <p:grpSpPr>
          <a:xfrm>
            <a:off x="8945074" y="4192674"/>
            <a:ext cx="475708" cy="648000"/>
            <a:chOff x="1699499" y="1512728"/>
            <a:chExt cx="475708" cy="711200"/>
          </a:xfrm>
        </p:grpSpPr>
        <p:cxnSp>
          <p:nvCxnSpPr>
            <p:cNvPr id="97" name="直接连接符 96">
              <a:extLst>
                <a:ext uri="{FF2B5EF4-FFF2-40B4-BE49-F238E27FC236}">
                  <a16:creationId xmlns:a16="http://schemas.microsoft.com/office/drawing/2014/main" id="{6E4EAA80-9ABE-417F-AE63-82BB4C8387A4}"/>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8188B0C-E9BA-44BC-AEEF-23E92183D66F}"/>
                    </a:ext>
                  </a:extLst>
                </p:cNvPr>
                <p:cNvSpPr txBox="1"/>
                <p:nvPr/>
              </p:nvSpPr>
              <p:spPr>
                <a:xfrm>
                  <a:off x="1699499" y="1658145"/>
                  <a:ext cx="475708"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57" name="文本框 156">
                  <a:extLst>
                    <a:ext uri="{FF2B5EF4-FFF2-40B4-BE49-F238E27FC236}">
                      <a16:creationId xmlns:a16="http://schemas.microsoft.com/office/drawing/2014/main" id="{96637DD2-6D52-4FA7-9902-F662CADE9125}"/>
                    </a:ext>
                  </a:extLst>
                </p:cNvPr>
                <p:cNvSpPr txBox="1">
                  <a:spLocks noRot="1" noChangeAspect="1" noMove="1" noResize="1" noEditPoints="1" noAdjustHandles="1" noChangeArrowheads="1" noChangeShapeType="1" noTextEdit="1"/>
                </p:cNvSpPr>
                <p:nvPr/>
              </p:nvSpPr>
              <p:spPr>
                <a:xfrm>
                  <a:off x="1699499" y="1658145"/>
                  <a:ext cx="475708" cy="405353"/>
                </a:xfrm>
                <a:prstGeom prst="rect">
                  <a:avLst/>
                </a:prstGeom>
                <a:blipFill>
                  <a:blip r:embed="rId3"/>
                  <a:stretch>
                    <a:fillRect/>
                  </a:stretch>
                </a:blipFill>
              </p:spPr>
              <p:txBody>
                <a:bodyPr/>
                <a:lstStyle/>
                <a:p>
                  <a:r>
                    <a:rPr lang="zh-CN" altLang="en-US">
                      <a:noFill/>
                    </a:rPr>
                    <a:t> </a:t>
                  </a:r>
                </a:p>
              </p:txBody>
            </p:sp>
          </mc:Fallback>
        </mc:AlternateContent>
      </p:grpSp>
      <p:grpSp>
        <p:nvGrpSpPr>
          <p:cNvPr id="99" name="组合 98">
            <a:extLst>
              <a:ext uri="{FF2B5EF4-FFF2-40B4-BE49-F238E27FC236}">
                <a16:creationId xmlns:a16="http://schemas.microsoft.com/office/drawing/2014/main" id="{5653B3B8-51B5-4618-A4C8-36A4595EFE4C}"/>
              </a:ext>
            </a:extLst>
          </p:cNvPr>
          <p:cNvGrpSpPr/>
          <p:nvPr/>
        </p:nvGrpSpPr>
        <p:grpSpPr>
          <a:xfrm>
            <a:off x="7931978" y="2623172"/>
            <a:ext cx="445122" cy="648000"/>
            <a:chOff x="1692606" y="1512728"/>
            <a:chExt cx="445122" cy="711200"/>
          </a:xfrm>
        </p:grpSpPr>
        <p:cxnSp>
          <p:nvCxnSpPr>
            <p:cNvPr id="100" name="直接连接符 99">
              <a:extLst>
                <a:ext uri="{FF2B5EF4-FFF2-40B4-BE49-F238E27FC236}">
                  <a16:creationId xmlns:a16="http://schemas.microsoft.com/office/drawing/2014/main" id="{1305FA1F-3C0E-47BB-8FAD-2793BD4D94B7}"/>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575D6D7B-E264-4657-842A-48D6F27D0A59}"/>
                    </a:ext>
                  </a:extLst>
                </p:cNvPr>
                <p:cNvSpPr txBox="1"/>
                <p:nvPr/>
              </p:nvSpPr>
              <p:spPr>
                <a:xfrm>
                  <a:off x="1692606" y="1656960"/>
                  <a:ext cx="445122"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b="0" dirty="0"/>
                </a:p>
              </p:txBody>
            </p:sp>
          </mc:Choice>
          <mc:Fallback xmlns="">
            <p:sp>
              <p:nvSpPr>
                <p:cNvPr id="178" name="文本框 177">
                  <a:extLst>
                    <a:ext uri="{FF2B5EF4-FFF2-40B4-BE49-F238E27FC236}">
                      <a16:creationId xmlns:a16="http://schemas.microsoft.com/office/drawing/2014/main" id="{3CD0DFC6-C21E-4E22-9F0E-F6C7E2346C66}"/>
                    </a:ext>
                  </a:extLst>
                </p:cNvPr>
                <p:cNvSpPr txBox="1">
                  <a:spLocks noRot="1" noChangeAspect="1" noMove="1" noResize="1" noEditPoints="1" noAdjustHandles="1" noChangeArrowheads="1" noChangeShapeType="1" noTextEdit="1"/>
                </p:cNvSpPr>
                <p:nvPr/>
              </p:nvSpPr>
              <p:spPr>
                <a:xfrm>
                  <a:off x="1692606" y="1656960"/>
                  <a:ext cx="445122" cy="405353"/>
                </a:xfrm>
                <a:prstGeom prst="rect">
                  <a:avLst/>
                </a:prstGeom>
                <a:blipFill>
                  <a:blip r:embed="rId4"/>
                  <a:stretch>
                    <a:fillRect/>
                  </a:stretch>
                </a:blipFill>
              </p:spPr>
              <p:txBody>
                <a:bodyPr/>
                <a:lstStyle/>
                <a:p>
                  <a:r>
                    <a:rPr lang="zh-CN" altLang="en-US">
                      <a:noFill/>
                    </a:rPr>
                    <a:t> </a:t>
                  </a:r>
                </a:p>
              </p:txBody>
            </p:sp>
          </mc:Fallback>
        </mc:AlternateContent>
      </p:grpSp>
      <p:sp>
        <p:nvSpPr>
          <p:cNvPr id="102" name="云形 101">
            <a:extLst>
              <a:ext uri="{FF2B5EF4-FFF2-40B4-BE49-F238E27FC236}">
                <a16:creationId xmlns:a16="http://schemas.microsoft.com/office/drawing/2014/main" id="{022B875A-A28E-4A00-BC16-DA65893C9726}"/>
              </a:ext>
            </a:extLst>
          </p:cNvPr>
          <p:cNvSpPr/>
          <p:nvPr/>
        </p:nvSpPr>
        <p:spPr>
          <a:xfrm>
            <a:off x="5990356" y="2504236"/>
            <a:ext cx="1147283" cy="845836"/>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箭头连接符 102">
            <a:extLst>
              <a:ext uri="{FF2B5EF4-FFF2-40B4-BE49-F238E27FC236}">
                <a16:creationId xmlns:a16="http://schemas.microsoft.com/office/drawing/2014/main" id="{A4AF9D0A-1109-4C49-AFE4-96EDCB3E1C9A}"/>
              </a:ext>
            </a:extLst>
          </p:cNvPr>
          <p:cNvCxnSpPr>
            <a:cxnSpLocks/>
            <a:stCxn id="81" idx="2"/>
            <a:endCxn id="102" idx="3"/>
          </p:cNvCxnSpPr>
          <p:nvPr/>
        </p:nvCxnSpPr>
        <p:spPr>
          <a:xfrm flipH="1">
            <a:off x="6563998" y="1672775"/>
            <a:ext cx="2050132" cy="879822"/>
          </a:xfrm>
          <a:prstGeom prst="straightConnector1">
            <a:avLst/>
          </a:prstGeom>
          <a:ln>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EB03AC6B-071E-4F05-94F5-F15D0229722B}"/>
              </a:ext>
            </a:extLst>
          </p:cNvPr>
          <p:cNvCxnSpPr>
            <a:cxnSpLocks/>
            <a:stCxn id="81" idx="2"/>
            <a:endCxn id="109" idx="3"/>
          </p:cNvCxnSpPr>
          <p:nvPr/>
        </p:nvCxnSpPr>
        <p:spPr>
          <a:xfrm>
            <a:off x="8614130" y="1672775"/>
            <a:ext cx="1942132" cy="899840"/>
          </a:xfrm>
          <a:prstGeom prst="straightConnector1">
            <a:avLst/>
          </a:prstGeom>
          <a:ln>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105" name="表格 104">
            <a:extLst>
              <a:ext uri="{FF2B5EF4-FFF2-40B4-BE49-F238E27FC236}">
                <a16:creationId xmlns:a16="http://schemas.microsoft.com/office/drawing/2014/main" id="{035FA76D-E995-4BE0-910F-C5ADB003C404}"/>
              </a:ext>
            </a:extLst>
          </p:cNvPr>
          <p:cNvGraphicFramePr>
            <a:graphicFrameLocks noGrp="1"/>
          </p:cNvGraphicFramePr>
          <p:nvPr>
            <p:extLst>
              <p:ext uri="{D42A27DB-BD31-4B8C-83A1-F6EECF244321}">
                <p14:modId xmlns:p14="http://schemas.microsoft.com/office/powerpoint/2010/main" val="918044151"/>
              </p:ext>
            </p:extLst>
          </p:nvPr>
        </p:nvGraphicFramePr>
        <p:xfrm>
          <a:off x="10770429" y="1011254"/>
          <a:ext cx="1265600" cy="640080"/>
        </p:xfrm>
        <a:graphic>
          <a:graphicData uri="http://schemas.openxmlformats.org/drawingml/2006/table">
            <a:tbl>
              <a:tblPr firstRow="1" bandRow="1">
                <a:tableStyleId>{5C22544A-7EE6-4342-B048-85BDC9FD1C3A}</a:tableStyleId>
              </a:tblPr>
              <a:tblGrid>
                <a:gridCol w="257600">
                  <a:extLst>
                    <a:ext uri="{9D8B030D-6E8A-4147-A177-3AD203B41FA5}">
                      <a16:colId xmlns:a16="http://schemas.microsoft.com/office/drawing/2014/main" val="144652855"/>
                    </a:ext>
                  </a:extLst>
                </a:gridCol>
                <a:gridCol w="1008000">
                  <a:extLst>
                    <a:ext uri="{9D8B030D-6E8A-4147-A177-3AD203B41FA5}">
                      <a16:colId xmlns:a16="http://schemas.microsoft.com/office/drawing/2014/main" val="2378662973"/>
                    </a:ext>
                  </a:extLst>
                </a:gridCol>
              </a:tblGrid>
              <a:tr h="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根节点</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935932"/>
                  </a:ext>
                </a:extLst>
              </a:tr>
              <a:tr h="18000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极大二分团</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7682551"/>
                  </a:ext>
                </a:extLst>
              </a:tr>
              <a:tr h="18000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非极大二分团</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6710431"/>
                  </a:ext>
                </a:extLst>
              </a:tr>
            </a:tbl>
          </a:graphicData>
        </a:graphic>
      </p:graphicFrame>
      <p:sp>
        <p:nvSpPr>
          <p:cNvPr id="106" name="矩形: 圆角 105">
            <a:extLst>
              <a:ext uri="{FF2B5EF4-FFF2-40B4-BE49-F238E27FC236}">
                <a16:creationId xmlns:a16="http://schemas.microsoft.com/office/drawing/2014/main" id="{D8E513E5-E3E8-4BF3-BA94-A11AF8D232E7}"/>
              </a:ext>
            </a:extLst>
          </p:cNvPr>
          <p:cNvSpPr/>
          <p:nvPr/>
        </p:nvSpPr>
        <p:spPr>
          <a:xfrm>
            <a:off x="10837710" y="1052673"/>
            <a:ext cx="178004" cy="130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7" name="矩形: 圆角 106">
            <a:extLst>
              <a:ext uri="{FF2B5EF4-FFF2-40B4-BE49-F238E27FC236}">
                <a16:creationId xmlns:a16="http://schemas.microsoft.com/office/drawing/2014/main" id="{9EE3A548-1358-47D7-AB53-84BA97014BF2}"/>
              </a:ext>
            </a:extLst>
          </p:cNvPr>
          <p:cNvSpPr/>
          <p:nvPr/>
        </p:nvSpPr>
        <p:spPr>
          <a:xfrm>
            <a:off x="10837710" y="1266294"/>
            <a:ext cx="178004" cy="13000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8" name="矩形: 圆角 107">
            <a:extLst>
              <a:ext uri="{FF2B5EF4-FFF2-40B4-BE49-F238E27FC236}">
                <a16:creationId xmlns:a16="http://schemas.microsoft.com/office/drawing/2014/main" id="{137C16BC-33F3-4CA7-B55D-81365654BF38}"/>
              </a:ext>
            </a:extLst>
          </p:cNvPr>
          <p:cNvSpPr/>
          <p:nvPr/>
        </p:nvSpPr>
        <p:spPr>
          <a:xfrm>
            <a:off x="10837710" y="1479915"/>
            <a:ext cx="178004" cy="13000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9" name="云形 108">
            <a:extLst>
              <a:ext uri="{FF2B5EF4-FFF2-40B4-BE49-F238E27FC236}">
                <a16:creationId xmlns:a16="http://schemas.microsoft.com/office/drawing/2014/main" id="{D3D8E75E-C56C-41EB-AA98-19B7DE3047DF}"/>
              </a:ext>
            </a:extLst>
          </p:cNvPr>
          <p:cNvSpPr/>
          <p:nvPr/>
        </p:nvSpPr>
        <p:spPr>
          <a:xfrm>
            <a:off x="9982620" y="2524254"/>
            <a:ext cx="1147283" cy="845836"/>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对话气泡: 椭圆形 109">
                <a:extLst>
                  <a:ext uri="{FF2B5EF4-FFF2-40B4-BE49-F238E27FC236}">
                    <a16:creationId xmlns:a16="http://schemas.microsoft.com/office/drawing/2014/main" id="{406B6FDE-060F-4F4E-BADB-8EA2BF270E43}"/>
                  </a:ext>
                </a:extLst>
              </p:cNvPr>
              <p:cNvSpPr/>
              <p:nvPr/>
            </p:nvSpPr>
            <p:spPr>
              <a:xfrm>
                <a:off x="5084232" y="3892435"/>
                <a:ext cx="1516432" cy="1210600"/>
              </a:xfrm>
              <a:prstGeom prst="wedgeEllipseCallout">
                <a:avLst>
                  <a:gd name="adj1" fmla="val 63806"/>
                  <a:gd name="adj2" fmla="val 35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由于</a:t>
                </a:r>
                <a:r>
                  <a:rPr lang="zh-CN" altLang="en-US" sz="1400" b="1" dirty="0">
                    <a:solidFill>
                      <a:schemeClr val="tx1"/>
                    </a:solidFill>
                  </a:rPr>
                  <a:t>集合枚举树结构限制</a:t>
                </a:r>
                <a:r>
                  <a:rPr lang="zh-CN" altLang="en-US" sz="1400" dirty="0">
                    <a:solidFill>
                      <a:schemeClr val="tx1"/>
                    </a:solidFill>
                  </a:rPr>
                  <a:t>，</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2</m:t>
                        </m:r>
                      </m:sub>
                    </m:sSub>
                  </m:oMath>
                </a14:m>
                <a:r>
                  <a:rPr lang="zh-CN" altLang="en-US" sz="1400" dirty="0">
                    <a:solidFill>
                      <a:schemeClr val="tx1"/>
                    </a:solidFill>
                  </a:rPr>
                  <a:t>无法加入节点</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1</m:t>
                        </m:r>
                      </m:sub>
                    </m:sSub>
                  </m:oMath>
                </a14:m>
                <a:endParaRPr lang="zh-CN" altLang="en-US" sz="1400" dirty="0">
                  <a:solidFill>
                    <a:schemeClr val="tx1"/>
                  </a:solidFill>
                </a:endParaRPr>
              </a:p>
            </p:txBody>
          </p:sp>
        </mc:Choice>
        <mc:Fallback xmlns="">
          <p:sp>
            <p:nvSpPr>
              <p:cNvPr id="110" name="对话气泡: 椭圆形 109">
                <a:extLst>
                  <a:ext uri="{FF2B5EF4-FFF2-40B4-BE49-F238E27FC236}">
                    <a16:creationId xmlns:a16="http://schemas.microsoft.com/office/drawing/2014/main" id="{406B6FDE-060F-4F4E-BADB-8EA2BF270E43}"/>
                  </a:ext>
                </a:extLst>
              </p:cNvPr>
              <p:cNvSpPr>
                <a:spLocks noRot="1" noChangeAspect="1" noMove="1" noResize="1" noEditPoints="1" noAdjustHandles="1" noChangeArrowheads="1" noChangeShapeType="1" noTextEdit="1"/>
              </p:cNvSpPr>
              <p:nvPr/>
            </p:nvSpPr>
            <p:spPr>
              <a:xfrm>
                <a:off x="5084232" y="3892435"/>
                <a:ext cx="1516432" cy="1210600"/>
              </a:xfrm>
              <a:prstGeom prst="wedgeEllipseCallout">
                <a:avLst>
                  <a:gd name="adj1" fmla="val 63806"/>
                  <a:gd name="adj2" fmla="val 3515"/>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对话气泡: 椭圆形 110">
                <a:extLst>
                  <a:ext uri="{FF2B5EF4-FFF2-40B4-BE49-F238E27FC236}">
                    <a16:creationId xmlns:a16="http://schemas.microsoft.com/office/drawing/2014/main" id="{14B53A20-4198-4F4D-A12E-EE82E16ABCBD}"/>
                  </a:ext>
                </a:extLst>
              </p:cNvPr>
              <p:cNvSpPr/>
              <p:nvPr/>
            </p:nvSpPr>
            <p:spPr>
              <a:xfrm>
                <a:off x="10519597" y="3796900"/>
                <a:ext cx="1516432" cy="1210600"/>
              </a:xfrm>
              <a:prstGeom prst="wedgeEllipseCallout">
                <a:avLst>
                  <a:gd name="adj1" fmla="val -74565"/>
                  <a:gd name="adj2" fmla="val 35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216000" rIns="0" bIns="0" rtlCol="0" anchor="ctr"/>
              <a:lstStyle/>
              <a:p>
                <a:pPr algn="ctr"/>
                <a:r>
                  <a:rPr lang="zh-CN" altLang="en-US" sz="1400" dirty="0">
                    <a:solidFill>
                      <a:schemeClr val="tx1"/>
                    </a:solidFill>
                  </a:rPr>
                  <a:t>由于节点</a:t>
                </a:r>
                <a14:m>
                  <m:oMath xmlns:m="http://schemas.openxmlformats.org/officeDocument/2006/math">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𝑥</m:t>
                        </m:r>
                      </m:e>
                      <m:sub>
                        <m:r>
                          <a:rPr lang="en-US" altLang="zh-CN" sz="1400" b="0" i="1" smtClean="0">
                            <a:solidFill>
                              <a:srgbClr val="FF0000"/>
                            </a:solidFill>
                            <a:latin typeface="Cambria Math" panose="02040503050406030204" pitchFamily="18" charset="0"/>
                          </a:rPr>
                          <m:t>1</m:t>
                        </m:r>
                      </m:sub>
                    </m:sSub>
                  </m:oMath>
                </a14:m>
                <a:r>
                  <a:rPr lang="zh-CN" altLang="en-US" sz="1400" b="0" dirty="0">
                    <a:solidFill>
                      <a:srgbClr val="FF0000"/>
                    </a:solidFill>
                  </a:rPr>
                  <a:t>未通过节点检查</a:t>
                </a:r>
                <a:r>
                  <a:rPr lang="zh-CN" altLang="en-US" sz="1400" b="0" dirty="0">
                    <a:solidFill>
                      <a:schemeClr val="tx1"/>
                    </a:solidFill>
                  </a:rPr>
                  <a:t>，</a:t>
                </a:r>
                <a:r>
                  <a:rPr lang="zh-CN" altLang="en-US" sz="1400" b="1" dirty="0">
                    <a:solidFill>
                      <a:schemeClr val="tx1"/>
                    </a:solidFill>
                  </a:rPr>
                  <a:t>被动</a:t>
                </a:r>
                <a:r>
                  <a:rPr lang="zh-CN" altLang="en-US" sz="1400" b="0" dirty="0">
                    <a:solidFill>
                      <a:schemeClr val="tx1"/>
                    </a:solidFill>
                  </a:rPr>
                  <a:t>的顶点合并剪枝未触发</a:t>
                </a:r>
                <a:endParaRPr lang="en-US" altLang="zh-CN" sz="1400" b="0" dirty="0">
                  <a:solidFill>
                    <a:schemeClr val="tx1"/>
                  </a:solidFill>
                </a:endParaRPr>
              </a:p>
              <a:p>
                <a:pPr algn="ctr"/>
                <a:endParaRPr lang="zh-CN" altLang="en-US" sz="1400" dirty="0">
                  <a:solidFill>
                    <a:schemeClr val="tx1"/>
                  </a:solidFill>
                </a:endParaRPr>
              </a:p>
            </p:txBody>
          </p:sp>
        </mc:Choice>
        <mc:Fallback xmlns="">
          <p:sp>
            <p:nvSpPr>
              <p:cNvPr id="111" name="对话气泡: 椭圆形 110">
                <a:extLst>
                  <a:ext uri="{FF2B5EF4-FFF2-40B4-BE49-F238E27FC236}">
                    <a16:creationId xmlns:a16="http://schemas.microsoft.com/office/drawing/2014/main" id="{14B53A20-4198-4F4D-A12E-EE82E16ABCBD}"/>
                  </a:ext>
                </a:extLst>
              </p:cNvPr>
              <p:cNvSpPr>
                <a:spLocks noRot="1" noChangeAspect="1" noMove="1" noResize="1" noEditPoints="1" noAdjustHandles="1" noChangeArrowheads="1" noChangeShapeType="1" noTextEdit="1"/>
              </p:cNvSpPr>
              <p:nvPr/>
            </p:nvSpPr>
            <p:spPr>
              <a:xfrm>
                <a:off x="10519597" y="3796900"/>
                <a:ext cx="1516432" cy="1210600"/>
              </a:xfrm>
              <a:prstGeom prst="wedgeEllipseCallout">
                <a:avLst>
                  <a:gd name="adj1" fmla="val -74565"/>
                  <a:gd name="adj2" fmla="val 3515"/>
                </a:avLst>
              </a:prstGeom>
              <a:blipFill>
                <a:blip r:embed="rId6"/>
                <a:stretch>
                  <a:fillRect b="-2475"/>
                </a:stretch>
              </a:blipFill>
              <a:ln>
                <a:solidFill>
                  <a:schemeClr val="tx1"/>
                </a:solidFill>
              </a:ln>
            </p:spPr>
            <p:txBody>
              <a:bodyPr/>
              <a:lstStyle/>
              <a:p>
                <a:r>
                  <a:rPr lang="zh-CN" altLang="en-US">
                    <a:noFill/>
                  </a:rPr>
                  <a:t> </a:t>
                </a:r>
              </a:p>
            </p:txBody>
          </p:sp>
        </mc:Fallback>
      </mc:AlternateContent>
      <p:sp>
        <p:nvSpPr>
          <p:cNvPr id="175" name="文本框 174">
            <a:extLst>
              <a:ext uri="{FF2B5EF4-FFF2-40B4-BE49-F238E27FC236}">
                <a16:creationId xmlns:a16="http://schemas.microsoft.com/office/drawing/2014/main" id="{59ACF1C3-86A6-46C6-90DE-4798409EB58A}"/>
              </a:ext>
            </a:extLst>
          </p:cNvPr>
          <p:cNvSpPr txBox="1"/>
          <p:nvPr/>
        </p:nvSpPr>
        <p:spPr>
          <a:xfrm>
            <a:off x="6479469" y="5769082"/>
            <a:ext cx="640734" cy="461665"/>
          </a:xfrm>
          <a:prstGeom prst="rect">
            <a:avLst/>
          </a:prstGeom>
          <a:noFill/>
        </p:spPr>
        <p:txBody>
          <a:bodyPr wrap="square" rtlCol="0">
            <a:spAutoFit/>
          </a:bodyPr>
          <a:lstStyle/>
          <a:p>
            <a:r>
              <a:rPr lang="en-US" altLang="zh-CN" sz="2400" dirty="0">
                <a:latin typeface="华光超粗黑_CNKI" panose="02000500000000000000" pitchFamily="2" charset="-122"/>
                <a:ea typeface="华光超粗黑_CNKI" panose="02000500000000000000" pitchFamily="2" charset="-122"/>
              </a:rPr>
              <a:t>G</a:t>
            </a:r>
            <a:r>
              <a:rPr lang="en-US" altLang="zh-CN" sz="2400" baseline="-25000" dirty="0">
                <a:latin typeface="华光超粗黑_CNKI" panose="02000500000000000000" pitchFamily="2" charset="-122"/>
                <a:ea typeface="华光超粗黑_CNKI" panose="02000500000000000000" pitchFamily="2" charset="-122"/>
              </a:rPr>
              <a:t>1</a:t>
            </a:r>
            <a:endParaRPr lang="en-US" altLang="zh-CN" sz="2400" dirty="0">
              <a:latin typeface="华光超粗黑_CNKI" panose="02000500000000000000" pitchFamily="2" charset="-122"/>
              <a:ea typeface="华光超粗黑_CNKI" panose="02000500000000000000" pitchFamily="2" charset="-122"/>
            </a:endParaRPr>
          </a:p>
        </p:txBody>
      </p:sp>
      <p:sp>
        <p:nvSpPr>
          <p:cNvPr id="208" name="流程图: 接点 207">
            <a:extLst>
              <a:ext uri="{FF2B5EF4-FFF2-40B4-BE49-F238E27FC236}">
                <a16:creationId xmlns:a16="http://schemas.microsoft.com/office/drawing/2014/main" id="{B0CA999D-850F-4E15-9D86-D41C56241975}"/>
              </a:ext>
            </a:extLst>
          </p:cNvPr>
          <p:cNvSpPr/>
          <p:nvPr/>
        </p:nvSpPr>
        <p:spPr>
          <a:xfrm rot="16200000" flipH="1">
            <a:off x="748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2</a:t>
            </a:r>
            <a:endParaRPr lang="zh-CN" altLang="en-US" dirty="0">
              <a:ln>
                <a:solidFill>
                  <a:sysClr val="windowText" lastClr="000000"/>
                </a:solidFill>
              </a:ln>
            </a:endParaRPr>
          </a:p>
        </p:txBody>
      </p:sp>
      <p:sp>
        <p:nvSpPr>
          <p:cNvPr id="209" name="流程图: 接点 208">
            <a:extLst>
              <a:ext uri="{FF2B5EF4-FFF2-40B4-BE49-F238E27FC236}">
                <a16:creationId xmlns:a16="http://schemas.microsoft.com/office/drawing/2014/main" id="{303816E8-0785-44F5-946C-4DC9C3FC4B49}"/>
              </a:ext>
            </a:extLst>
          </p:cNvPr>
          <p:cNvSpPr/>
          <p:nvPr/>
        </p:nvSpPr>
        <p:spPr>
          <a:xfrm rot="16200000" flipH="1">
            <a:off x="910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5</a:t>
            </a:r>
            <a:endParaRPr lang="zh-CN" altLang="en-US" dirty="0">
              <a:ln>
                <a:solidFill>
                  <a:sysClr val="windowText" lastClr="000000"/>
                </a:solidFill>
              </a:ln>
            </a:endParaRPr>
          </a:p>
        </p:txBody>
      </p:sp>
      <p:sp>
        <p:nvSpPr>
          <p:cNvPr id="210" name="流程图: 接点 209">
            <a:extLst>
              <a:ext uri="{FF2B5EF4-FFF2-40B4-BE49-F238E27FC236}">
                <a16:creationId xmlns:a16="http://schemas.microsoft.com/office/drawing/2014/main" id="{D47CCB05-BDD8-4415-990F-029F0C867A06}"/>
              </a:ext>
            </a:extLst>
          </p:cNvPr>
          <p:cNvSpPr/>
          <p:nvPr/>
        </p:nvSpPr>
        <p:spPr>
          <a:xfrm rot="16200000" flipH="1">
            <a:off x="694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1</a:t>
            </a:r>
            <a:endParaRPr lang="zh-CN" altLang="en-US" dirty="0">
              <a:ln>
                <a:solidFill>
                  <a:sysClr val="windowText" lastClr="000000"/>
                </a:solidFill>
              </a:ln>
            </a:endParaRPr>
          </a:p>
        </p:txBody>
      </p:sp>
      <p:sp>
        <p:nvSpPr>
          <p:cNvPr id="211" name="流程图: 接点 210">
            <a:extLst>
              <a:ext uri="{FF2B5EF4-FFF2-40B4-BE49-F238E27FC236}">
                <a16:creationId xmlns:a16="http://schemas.microsoft.com/office/drawing/2014/main" id="{1B78E28B-553E-4CFB-961B-E7EC5181DC71}"/>
              </a:ext>
            </a:extLst>
          </p:cNvPr>
          <p:cNvSpPr/>
          <p:nvPr/>
        </p:nvSpPr>
        <p:spPr>
          <a:xfrm rot="16200000" flipH="1">
            <a:off x="8020265"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3</a:t>
            </a:r>
            <a:endParaRPr lang="zh-CN" altLang="en-US" dirty="0">
              <a:ln>
                <a:solidFill>
                  <a:sysClr val="windowText" lastClr="000000"/>
                </a:solidFill>
              </a:ln>
            </a:endParaRPr>
          </a:p>
        </p:txBody>
      </p:sp>
      <p:sp>
        <p:nvSpPr>
          <p:cNvPr id="212" name="流程图: 接点 211">
            <a:extLst>
              <a:ext uri="{FF2B5EF4-FFF2-40B4-BE49-F238E27FC236}">
                <a16:creationId xmlns:a16="http://schemas.microsoft.com/office/drawing/2014/main" id="{C0D0228F-9411-4421-BF29-9FB1B91B2BAD}"/>
              </a:ext>
            </a:extLst>
          </p:cNvPr>
          <p:cNvSpPr/>
          <p:nvPr/>
        </p:nvSpPr>
        <p:spPr>
          <a:xfrm rot="16200000" flipH="1">
            <a:off x="856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4</a:t>
            </a:r>
            <a:endParaRPr lang="zh-CN" altLang="en-US" dirty="0">
              <a:ln>
                <a:solidFill>
                  <a:sysClr val="windowText" lastClr="000000"/>
                </a:solidFill>
              </a:ln>
            </a:endParaRPr>
          </a:p>
        </p:txBody>
      </p:sp>
      <p:sp>
        <p:nvSpPr>
          <p:cNvPr id="213" name="流程图: 接点 212">
            <a:extLst>
              <a:ext uri="{FF2B5EF4-FFF2-40B4-BE49-F238E27FC236}">
                <a16:creationId xmlns:a16="http://schemas.microsoft.com/office/drawing/2014/main" id="{C0587ACF-EBA4-4A0F-9DC4-2DC1111EED6A}"/>
              </a:ext>
            </a:extLst>
          </p:cNvPr>
          <p:cNvSpPr/>
          <p:nvPr/>
        </p:nvSpPr>
        <p:spPr>
          <a:xfrm rot="16200000" flipH="1">
            <a:off x="964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6</a:t>
            </a:r>
            <a:endParaRPr lang="zh-CN" altLang="en-US" dirty="0">
              <a:ln>
                <a:solidFill>
                  <a:sysClr val="windowText" lastClr="000000"/>
                </a:solidFill>
              </a:ln>
            </a:endParaRPr>
          </a:p>
        </p:txBody>
      </p:sp>
      <p:sp>
        <p:nvSpPr>
          <p:cNvPr id="214" name="流程图: 接点 213">
            <a:extLst>
              <a:ext uri="{FF2B5EF4-FFF2-40B4-BE49-F238E27FC236}">
                <a16:creationId xmlns:a16="http://schemas.microsoft.com/office/drawing/2014/main" id="{1CDC9379-FAF0-4588-B918-8C751DFF1BA1}"/>
              </a:ext>
            </a:extLst>
          </p:cNvPr>
          <p:cNvSpPr/>
          <p:nvPr/>
        </p:nvSpPr>
        <p:spPr>
          <a:xfrm rot="16200000" flipH="1">
            <a:off x="1018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7</a:t>
            </a:r>
            <a:endParaRPr lang="zh-CN" altLang="en-US" dirty="0">
              <a:ln>
                <a:solidFill>
                  <a:sysClr val="windowText" lastClr="000000"/>
                </a:solidFill>
              </a:ln>
            </a:endParaRPr>
          </a:p>
        </p:txBody>
      </p:sp>
      <p:sp>
        <p:nvSpPr>
          <p:cNvPr id="215" name="流程图: 接点 214">
            <a:extLst>
              <a:ext uri="{FF2B5EF4-FFF2-40B4-BE49-F238E27FC236}">
                <a16:creationId xmlns:a16="http://schemas.microsoft.com/office/drawing/2014/main" id="{5C40BD52-B45E-42ED-9B1F-95710607A6C2}"/>
              </a:ext>
            </a:extLst>
          </p:cNvPr>
          <p:cNvSpPr/>
          <p:nvPr/>
        </p:nvSpPr>
        <p:spPr>
          <a:xfrm rot="16200000" flipH="1">
            <a:off x="9402253" y="5438517"/>
            <a:ext cx="360000" cy="360000"/>
          </a:xfrm>
          <a:prstGeom prst="flowChartConnector">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5</a:t>
            </a:r>
            <a:endParaRPr lang="zh-CN" altLang="en-US" dirty="0">
              <a:ln>
                <a:solidFill>
                  <a:sysClr val="windowText" lastClr="000000"/>
                </a:solidFill>
              </a:ln>
            </a:endParaRPr>
          </a:p>
        </p:txBody>
      </p:sp>
      <p:sp>
        <p:nvSpPr>
          <p:cNvPr id="216" name="流程图: 接点 215">
            <a:extLst>
              <a:ext uri="{FF2B5EF4-FFF2-40B4-BE49-F238E27FC236}">
                <a16:creationId xmlns:a16="http://schemas.microsoft.com/office/drawing/2014/main" id="{D9C6AEEF-A423-4E8A-90FA-032040F629C8}"/>
              </a:ext>
            </a:extLst>
          </p:cNvPr>
          <p:cNvSpPr/>
          <p:nvPr/>
        </p:nvSpPr>
        <p:spPr>
          <a:xfrm rot="16200000" flipH="1">
            <a:off x="9930453" y="5441405"/>
            <a:ext cx="360000" cy="360000"/>
          </a:xfrm>
          <a:prstGeom prst="flowChartConnector">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6</a:t>
            </a:r>
            <a:endParaRPr lang="zh-CN" altLang="en-US" dirty="0">
              <a:ln>
                <a:solidFill>
                  <a:sysClr val="windowText" lastClr="000000"/>
                </a:solidFill>
              </a:ln>
            </a:endParaRPr>
          </a:p>
        </p:txBody>
      </p:sp>
      <p:sp>
        <p:nvSpPr>
          <p:cNvPr id="217" name="流程图: 接点 216">
            <a:extLst>
              <a:ext uri="{FF2B5EF4-FFF2-40B4-BE49-F238E27FC236}">
                <a16:creationId xmlns:a16="http://schemas.microsoft.com/office/drawing/2014/main" id="{2D573E43-6B57-4E0C-8EFE-FC2237AE5E2D}"/>
              </a:ext>
            </a:extLst>
          </p:cNvPr>
          <p:cNvSpPr/>
          <p:nvPr/>
        </p:nvSpPr>
        <p:spPr>
          <a:xfrm rot="16200000" flipH="1">
            <a:off x="8322253" y="5438517"/>
            <a:ext cx="360000" cy="360000"/>
          </a:xfrm>
          <a:prstGeom prst="flowChartConnector">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3</a:t>
            </a:r>
            <a:endParaRPr lang="zh-CN" altLang="en-US" dirty="0">
              <a:ln>
                <a:solidFill>
                  <a:sysClr val="windowText" lastClr="000000"/>
                </a:solidFill>
              </a:ln>
            </a:endParaRPr>
          </a:p>
        </p:txBody>
      </p:sp>
      <p:sp>
        <p:nvSpPr>
          <p:cNvPr id="218" name="流程图: 接点 217">
            <a:extLst>
              <a:ext uri="{FF2B5EF4-FFF2-40B4-BE49-F238E27FC236}">
                <a16:creationId xmlns:a16="http://schemas.microsoft.com/office/drawing/2014/main" id="{3764D3CB-9A5A-4332-999D-9D78ACFFF4FD}"/>
              </a:ext>
            </a:extLst>
          </p:cNvPr>
          <p:cNvSpPr/>
          <p:nvPr/>
        </p:nvSpPr>
        <p:spPr>
          <a:xfrm rot="16200000" flipH="1">
            <a:off x="8862253" y="5438517"/>
            <a:ext cx="360000" cy="360000"/>
          </a:xfrm>
          <a:prstGeom prst="flowChartConnector">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4</a:t>
            </a:r>
            <a:endParaRPr lang="zh-CN" altLang="en-US" dirty="0">
              <a:ln>
                <a:solidFill>
                  <a:sysClr val="windowText" lastClr="000000"/>
                </a:solidFill>
              </a:ln>
            </a:endParaRPr>
          </a:p>
        </p:txBody>
      </p:sp>
      <p:sp>
        <p:nvSpPr>
          <p:cNvPr id="219" name="流程图: 接点 218">
            <a:extLst>
              <a:ext uri="{FF2B5EF4-FFF2-40B4-BE49-F238E27FC236}">
                <a16:creationId xmlns:a16="http://schemas.microsoft.com/office/drawing/2014/main" id="{4FA73701-EBA5-4CC1-A892-5D8AF61F08F6}"/>
              </a:ext>
            </a:extLst>
          </p:cNvPr>
          <p:cNvSpPr/>
          <p:nvPr/>
        </p:nvSpPr>
        <p:spPr>
          <a:xfrm rot="16200000" flipH="1">
            <a:off x="7242253" y="5438517"/>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1</a:t>
            </a:r>
            <a:endParaRPr lang="zh-CN" altLang="en-US" dirty="0">
              <a:ln>
                <a:solidFill>
                  <a:sysClr val="windowText" lastClr="000000"/>
                </a:solidFill>
              </a:ln>
            </a:endParaRPr>
          </a:p>
        </p:txBody>
      </p:sp>
      <p:sp>
        <p:nvSpPr>
          <p:cNvPr id="220" name="流程图: 接点 219">
            <a:extLst>
              <a:ext uri="{FF2B5EF4-FFF2-40B4-BE49-F238E27FC236}">
                <a16:creationId xmlns:a16="http://schemas.microsoft.com/office/drawing/2014/main" id="{CCDF096F-69D5-470A-B5BE-6A5187B5F407}"/>
              </a:ext>
            </a:extLst>
          </p:cNvPr>
          <p:cNvSpPr/>
          <p:nvPr/>
        </p:nvSpPr>
        <p:spPr>
          <a:xfrm rot="16200000" flipH="1">
            <a:off x="7782253" y="5438517"/>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2</a:t>
            </a:r>
            <a:endParaRPr lang="zh-CN" altLang="en-US" dirty="0">
              <a:ln>
                <a:solidFill>
                  <a:sysClr val="windowText" lastClr="000000"/>
                </a:solidFill>
              </a:ln>
            </a:endParaRPr>
          </a:p>
        </p:txBody>
      </p:sp>
      <p:cxnSp>
        <p:nvCxnSpPr>
          <p:cNvPr id="221" name="直接连接符 220">
            <a:extLst>
              <a:ext uri="{FF2B5EF4-FFF2-40B4-BE49-F238E27FC236}">
                <a16:creationId xmlns:a16="http://schemas.microsoft.com/office/drawing/2014/main" id="{03FC7CB3-58E6-4925-8E93-FC35AB9FA0C7}"/>
              </a:ext>
            </a:extLst>
          </p:cNvPr>
          <p:cNvCxnSpPr>
            <a:cxnSpLocks/>
            <a:stCxn id="210" idx="2"/>
            <a:endCxn id="219" idx="6"/>
          </p:cNvCxnSpPr>
          <p:nvPr/>
        </p:nvCxnSpPr>
        <p:spPr>
          <a:xfrm flipV="1">
            <a:off x="7120203" y="5798517"/>
            <a:ext cx="30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578D607B-0B0D-4112-B2CF-B584EF4DA488}"/>
              </a:ext>
            </a:extLst>
          </p:cNvPr>
          <p:cNvCxnSpPr>
            <a:cxnSpLocks/>
            <a:stCxn id="210" idx="2"/>
            <a:endCxn id="217" idx="6"/>
          </p:cNvCxnSpPr>
          <p:nvPr/>
        </p:nvCxnSpPr>
        <p:spPr>
          <a:xfrm flipV="1">
            <a:off x="7120203" y="5798517"/>
            <a:ext cx="138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3FEBE861-2935-45CA-A52F-C49DF61EC3CB}"/>
              </a:ext>
            </a:extLst>
          </p:cNvPr>
          <p:cNvCxnSpPr>
            <a:cxnSpLocks/>
            <a:stCxn id="208" idx="2"/>
            <a:endCxn id="219" idx="6"/>
          </p:cNvCxnSpPr>
          <p:nvPr/>
        </p:nvCxnSpPr>
        <p:spPr>
          <a:xfrm flipH="1" flipV="1">
            <a:off x="7422253" y="5798517"/>
            <a:ext cx="2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EDC77734-E5C1-4413-BE86-A50A455E0346}"/>
              </a:ext>
            </a:extLst>
          </p:cNvPr>
          <p:cNvCxnSpPr>
            <a:cxnSpLocks/>
            <a:stCxn id="213" idx="2"/>
            <a:endCxn id="219" idx="6"/>
          </p:cNvCxnSpPr>
          <p:nvPr/>
        </p:nvCxnSpPr>
        <p:spPr>
          <a:xfrm flipH="1" flipV="1">
            <a:off x="7422253" y="5798517"/>
            <a:ext cx="239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159BBF95-FF3D-4236-826F-00097F2EB32C}"/>
              </a:ext>
            </a:extLst>
          </p:cNvPr>
          <p:cNvCxnSpPr>
            <a:cxnSpLocks/>
            <a:stCxn id="214" idx="2"/>
            <a:endCxn id="219" idx="6"/>
          </p:cNvCxnSpPr>
          <p:nvPr/>
        </p:nvCxnSpPr>
        <p:spPr>
          <a:xfrm flipH="1" flipV="1">
            <a:off x="7422253" y="5798517"/>
            <a:ext cx="29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6141C7A8-4065-4E6C-B562-CF62F2A67A1A}"/>
              </a:ext>
            </a:extLst>
          </p:cNvPr>
          <p:cNvCxnSpPr>
            <a:cxnSpLocks/>
            <a:stCxn id="208" idx="2"/>
            <a:endCxn id="217" idx="6"/>
          </p:cNvCxnSpPr>
          <p:nvPr/>
        </p:nvCxnSpPr>
        <p:spPr>
          <a:xfrm flipV="1">
            <a:off x="7660203" y="5798517"/>
            <a:ext cx="84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E97FDB04-A049-437E-A7D7-DA61C4D67ED5}"/>
              </a:ext>
            </a:extLst>
          </p:cNvPr>
          <p:cNvCxnSpPr>
            <a:cxnSpLocks/>
            <a:stCxn id="211" idx="2"/>
            <a:endCxn id="218" idx="6"/>
          </p:cNvCxnSpPr>
          <p:nvPr/>
        </p:nvCxnSpPr>
        <p:spPr>
          <a:xfrm flipV="1">
            <a:off x="8200265" y="5798517"/>
            <a:ext cx="841988"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6554115C-E46D-4BCB-9E4B-BD5421270447}"/>
              </a:ext>
            </a:extLst>
          </p:cNvPr>
          <p:cNvCxnSpPr>
            <a:cxnSpLocks/>
            <a:stCxn id="209" idx="2"/>
            <a:endCxn id="217" idx="6"/>
          </p:cNvCxnSpPr>
          <p:nvPr/>
        </p:nvCxnSpPr>
        <p:spPr>
          <a:xfrm flipH="1" flipV="1">
            <a:off x="850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680B0730-0B4D-4675-9585-23CC1DE09707}"/>
              </a:ext>
            </a:extLst>
          </p:cNvPr>
          <p:cNvCxnSpPr>
            <a:cxnSpLocks/>
            <a:stCxn id="211" idx="2"/>
            <a:endCxn id="220" idx="6"/>
          </p:cNvCxnSpPr>
          <p:nvPr/>
        </p:nvCxnSpPr>
        <p:spPr>
          <a:xfrm flipH="1" flipV="1">
            <a:off x="7962253" y="5798517"/>
            <a:ext cx="238012"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B1D1F3FF-D238-4F77-99C9-F86C4670EBFD}"/>
              </a:ext>
            </a:extLst>
          </p:cNvPr>
          <p:cNvCxnSpPr>
            <a:cxnSpLocks/>
            <a:stCxn id="212" idx="2"/>
            <a:endCxn id="220" idx="6"/>
          </p:cNvCxnSpPr>
          <p:nvPr/>
        </p:nvCxnSpPr>
        <p:spPr>
          <a:xfrm flipH="1" flipV="1">
            <a:off x="796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7A4D659F-11B4-40D4-831B-42A82577A84A}"/>
              </a:ext>
            </a:extLst>
          </p:cNvPr>
          <p:cNvCxnSpPr>
            <a:cxnSpLocks/>
            <a:stCxn id="209" idx="2"/>
            <a:endCxn id="220" idx="6"/>
          </p:cNvCxnSpPr>
          <p:nvPr/>
        </p:nvCxnSpPr>
        <p:spPr>
          <a:xfrm flipH="1" flipV="1">
            <a:off x="7962253" y="5798517"/>
            <a:ext cx="1317950" cy="44875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40AE51BD-D8BF-4305-8C7C-4FA637565762}"/>
              </a:ext>
            </a:extLst>
          </p:cNvPr>
          <p:cNvCxnSpPr>
            <a:cxnSpLocks/>
            <a:stCxn id="213" idx="2"/>
            <a:endCxn id="220" idx="6"/>
          </p:cNvCxnSpPr>
          <p:nvPr/>
        </p:nvCxnSpPr>
        <p:spPr>
          <a:xfrm flipH="1" flipV="1">
            <a:off x="7962253" y="5798517"/>
            <a:ext cx="185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A1634E2E-023A-4441-B263-B67BC2163627}"/>
              </a:ext>
            </a:extLst>
          </p:cNvPr>
          <p:cNvCxnSpPr>
            <a:cxnSpLocks/>
            <a:stCxn id="213" idx="2"/>
            <a:endCxn id="220" idx="6"/>
          </p:cNvCxnSpPr>
          <p:nvPr/>
        </p:nvCxnSpPr>
        <p:spPr>
          <a:xfrm flipH="1" flipV="1">
            <a:off x="7962253" y="5798517"/>
            <a:ext cx="185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E1BB3105-D3FB-4FA9-89FF-6E0566E3AA20}"/>
              </a:ext>
            </a:extLst>
          </p:cNvPr>
          <p:cNvCxnSpPr>
            <a:cxnSpLocks/>
            <a:stCxn id="209" idx="2"/>
            <a:endCxn id="217" idx="6"/>
          </p:cNvCxnSpPr>
          <p:nvPr/>
        </p:nvCxnSpPr>
        <p:spPr>
          <a:xfrm flipH="1" flipV="1">
            <a:off x="850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A19EE9A1-F502-49C2-B173-51F1F4A5C7D0}"/>
              </a:ext>
            </a:extLst>
          </p:cNvPr>
          <p:cNvCxnSpPr>
            <a:cxnSpLocks/>
            <a:stCxn id="210" idx="2"/>
            <a:endCxn id="218" idx="6"/>
          </p:cNvCxnSpPr>
          <p:nvPr/>
        </p:nvCxnSpPr>
        <p:spPr>
          <a:xfrm flipV="1">
            <a:off x="7120203" y="5798517"/>
            <a:ext cx="192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C5297D24-0525-46C2-9439-195333244955}"/>
              </a:ext>
            </a:extLst>
          </p:cNvPr>
          <p:cNvCxnSpPr>
            <a:cxnSpLocks/>
            <a:stCxn id="208" idx="2"/>
            <a:endCxn id="218" idx="6"/>
          </p:cNvCxnSpPr>
          <p:nvPr/>
        </p:nvCxnSpPr>
        <p:spPr>
          <a:xfrm flipV="1">
            <a:off x="7660203" y="5798517"/>
            <a:ext cx="138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3D8DC790-3B76-4FE3-AA3C-17A36AD4DB0F}"/>
              </a:ext>
            </a:extLst>
          </p:cNvPr>
          <p:cNvCxnSpPr>
            <a:cxnSpLocks/>
            <a:stCxn id="209" idx="2"/>
            <a:endCxn id="218" idx="6"/>
          </p:cNvCxnSpPr>
          <p:nvPr/>
        </p:nvCxnSpPr>
        <p:spPr>
          <a:xfrm flipH="1" flipV="1">
            <a:off x="9042253" y="5798517"/>
            <a:ext cx="2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FE28803D-DC2F-40CB-8748-EE963C1D976F}"/>
              </a:ext>
            </a:extLst>
          </p:cNvPr>
          <p:cNvCxnSpPr>
            <a:cxnSpLocks/>
            <a:stCxn id="211" idx="2"/>
            <a:endCxn id="215" idx="6"/>
          </p:cNvCxnSpPr>
          <p:nvPr/>
        </p:nvCxnSpPr>
        <p:spPr>
          <a:xfrm flipV="1">
            <a:off x="8200265" y="5798517"/>
            <a:ext cx="1381988"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2A4DCD2C-D8B1-4DEF-AE93-D44C76622512}"/>
              </a:ext>
            </a:extLst>
          </p:cNvPr>
          <p:cNvCxnSpPr>
            <a:cxnSpLocks/>
            <a:stCxn id="209" idx="2"/>
            <a:endCxn id="215" idx="6"/>
          </p:cNvCxnSpPr>
          <p:nvPr/>
        </p:nvCxnSpPr>
        <p:spPr>
          <a:xfrm flipV="1">
            <a:off x="9280203" y="5798517"/>
            <a:ext cx="302050" cy="448758"/>
          </a:xfrm>
          <a:prstGeom prst="line">
            <a:avLst/>
          </a:prstGeom>
          <a:ln w="28575">
            <a:solidFill>
              <a:srgbClr val="000AFF"/>
            </a:solidFill>
          </a:ln>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330B1FA6-62A3-4065-AF1B-BA190C07B522}"/>
              </a:ext>
            </a:extLst>
          </p:cNvPr>
          <p:cNvCxnSpPr>
            <a:cxnSpLocks/>
            <a:stCxn id="211" idx="2"/>
            <a:endCxn id="216" idx="6"/>
          </p:cNvCxnSpPr>
          <p:nvPr/>
        </p:nvCxnSpPr>
        <p:spPr>
          <a:xfrm flipV="1">
            <a:off x="8200265" y="5801405"/>
            <a:ext cx="1910188" cy="445870"/>
          </a:xfrm>
          <a:prstGeom prst="line">
            <a:avLst/>
          </a:prstGeom>
          <a:ln w="6350"/>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1D1526CF-5F41-47AF-96D7-E9B4A2F2D02B}"/>
              </a:ext>
            </a:extLst>
          </p:cNvPr>
          <p:cNvCxnSpPr>
            <a:cxnSpLocks/>
            <a:stCxn id="209" idx="2"/>
            <a:endCxn id="216" idx="6"/>
          </p:cNvCxnSpPr>
          <p:nvPr/>
        </p:nvCxnSpPr>
        <p:spPr>
          <a:xfrm flipV="1">
            <a:off x="9280203" y="5801405"/>
            <a:ext cx="830250" cy="445870"/>
          </a:xfrm>
          <a:prstGeom prst="line">
            <a:avLst/>
          </a:prstGeom>
          <a:ln w="28575">
            <a:solidFill>
              <a:srgbClr val="000AFF"/>
            </a:solidFill>
          </a:ln>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90CAE9CD-BB25-415A-ADEA-6A876EEB7A15}"/>
              </a:ext>
            </a:extLst>
          </p:cNvPr>
          <p:cNvCxnSpPr>
            <a:cxnSpLocks/>
            <a:stCxn id="214" idx="2"/>
            <a:endCxn id="216" idx="6"/>
          </p:cNvCxnSpPr>
          <p:nvPr/>
        </p:nvCxnSpPr>
        <p:spPr>
          <a:xfrm flipH="1" flipV="1">
            <a:off x="10110453" y="5801405"/>
            <a:ext cx="249750" cy="445870"/>
          </a:xfrm>
          <a:prstGeom prst="line">
            <a:avLst/>
          </a:prstGeom>
          <a:ln w="6350"/>
        </p:spPr>
        <p:style>
          <a:lnRef idx="1">
            <a:schemeClr val="dk1"/>
          </a:lnRef>
          <a:fillRef idx="0">
            <a:schemeClr val="dk1"/>
          </a:fillRef>
          <a:effectRef idx="0">
            <a:schemeClr val="dk1"/>
          </a:effectRef>
          <a:fontRef idx="minor">
            <a:schemeClr val="tx1"/>
          </a:fontRef>
        </p:style>
      </p:cxnSp>
      <p:sp>
        <p:nvSpPr>
          <p:cNvPr id="243" name="矩形 242">
            <a:extLst>
              <a:ext uri="{FF2B5EF4-FFF2-40B4-BE49-F238E27FC236}">
                <a16:creationId xmlns:a16="http://schemas.microsoft.com/office/drawing/2014/main" id="{B4CF01BC-1B37-4D56-AFC4-E3A5C980074E}"/>
              </a:ext>
            </a:extLst>
          </p:cNvPr>
          <p:cNvSpPr/>
          <p:nvPr/>
        </p:nvSpPr>
        <p:spPr>
          <a:xfrm>
            <a:off x="6379029" y="5344558"/>
            <a:ext cx="4391399" cy="131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a:extLst>
              <a:ext uri="{FF2B5EF4-FFF2-40B4-BE49-F238E27FC236}">
                <a16:creationId xmlns:a16="http://schemas.microsoft.com/office/drawing/2014/main" id="{7E11FF5D-F4DD-4D0F-B558-653CE0280E7C}"/>
              </a:ext>
            </a:extLst>
          </p:cNvPr>
          <p:cNvSpPr txBox="1"/>
          <p:nvPr/>
        </p:nvSpPr>
        <p:spPr>
          <a:xfrm>
            <a:off x="7300203" y="1957386"/>
            <a:ext cx="629920" cy="338554"/>
          </a:xfrm>
          <a:prstGeom prst="rect">
            <a:avLst/>
          </a:prstGeom>
          <a:noFill/>
        </p:spPr>
        <p:txBody>
          <a:bodyPr wrap="square" rtlCol="0">
            <a:spAutoFit/>
          </a:bodyPr>
          <a:lstStyle/>
          <a:p>
            <a:r>
              <a:rPr lang="en-US" altLang="zh-CN" sz="1600" b="1" dirty="0"/>
              <a:t>v</a:t>
            </a:r>
            <a:r>
              <a:rPr lang="en-US" altLang="zh-CN" sz="1600" b="1" baseline="-25000" dirty="0"/>
              <a:t>2</a:t>
            </a:r>
            <a:endParaRPr lang="zh-CN" altLang="en-US" sz="1600" b="1" dirty="0"/>
          </a:p>
        </p:txBody>
      </p:sp>
      <p:sp>
        <p:nvSpPr>
          <p:cNvPr id="245" name="文本框 244">
            <a:extLst>
              <a:ext uri="{FF2B5EF4-FFF2-40B4-BE49-F238E27FC236}">
                <a16:creationId xmlns:a16="http://schemas.microsoft.com/office/drawing/2014/main" id="{70646C30-64A7-40D1-8D26-450E09C8BF7D}"/>
              </a:ext>
            </a:extLst>
          </p:cNvPr>
          <p:cNvSpPr txBox="1"/>
          <p:nvPr/>
        </p:nvSpPr>
        <p:spPr>
          <a:xfrm>
            <a:off x="8072109" y="4381534"/>
            <a:ext cx="320922" cy="276999"/>
          </a:xfrm>
          <a:prstGeom prst="rect">
            <a:avLst/>
          </a:prstGeom>
          <a:noFill/>
        </p:spPr>
        <p:txBody>
          <a:bodyPr wrap="none" rtlCol="0">
            <a:spAutoFit/>
          </a:bodyPr>
          <a:lstStyle/>
          <a:p>
            <a:r>
              <a:rPr lang="en-US" altLang="zh-CN" sz="1200" b="1" dirty="0">
                <a:solidFill>
                  <a:schemeClr val="bg1">
                    <a:lumMod val="50000"/>
                  </a:schemeClr>
                </a:solidFill>
              </a:rPr>
              <a:t>v</a:t>
            </a:r>
            <a:r>
              <a:rPr lang="en-US" altLang="zh-CN" sz="1200" b="1" baseline="-25000" dirty="0">
                <a:solidFill>
                  <a:schemeClr val="bg1">
                    <a:lumMod val="50000"/>
                  </a:schemeClr>
                </a:solidFill>
              </a:rPr>
              <a:t>2</a:t>
            </a:r>
            <a:endParaRPr lang="zh-CN" altLang="en-US" sz="1200" b="1" dirty="0">
              <a:solidFill>
                <a:schemeClr val="bg1">
                  <a:lumMod val="50000"/>
                </a:schemeClr>
              </a:solidFill>
            </a:endParaRPr>
          </a:p>
        </p:txBody>
      </p:sp>
      <p:cxnSp>
        <p:nvCxnSpPr>
          <p:cNvPr id="247" name="直接连接符 246">
            <a:extLst>
              <a:ext uri="{FF2B5EF4-FFF2-40B4-BE49-F238E27FC236}">
                <a16:creationId xmlns:a16="http://schemas.microsoft.com/office/drawing/2014/main" id="{36C026A1-BD1C-4E55-9488-6FB0511DCF77}"/>
              </a:ext>
            </a:extLst>
          </p:cNvPr>
          <p:cNvCxnSpPr>
            <a:cxnSpLocks/>
          </p:cNvCxnSpPr>
          <p:nvPr/>
        </p:nvCxnSpPr>
        <p:spPr>
          <a:xfrm>
            <a:off x="8141778" y="4471131"/>
            <a:ext cx="146837" cy="1715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65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主动的集合枚举树</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192257" cy="420196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600" b="1" dirty="0"/>
              <a:t>英文名称</a:t>
            </a:r>
            <a:r>
              <a:rPr lang="en-US" altLang="zh-CN" sz="1600" b="1" dirty="0"/>
              <a:t> </a:t>
            </a:r>
            <a:endParaRPr lang="en-US" altLang="zh-CN" sz="1600" b="1" dirty="0">
              <a:solidFill>
                <a:schemeClr val="tx1"/>
              </a:solidFill>
            </a:endParaRPr>
          </a:p>
          <a:p>
            <a:pPr marL="504000" lvl="1" indent="-342900">
              <a:lnSpc>
                <a:spcPct val="130000"/>
              </a:lnSpc>
              <a:spcBef>
                <a:spcPts val="0"/>
              </a:spcBef>
            </a:pPr>
            <a:r>
              <a:rPr lang="en-US" altLang="zh-CN" sz="1600" dirty="0">
                <a:latin typeface="Arial Narrow" panose="020B0606020202030204" pitchFamily="34" charset="0"/>
              </a:rPr>
              <a:t>Aggressive Set-Enumeration Tree</a:t>
            </a:r>
            <a:r>
              <a:rPr lang="zh-CN" altLang="en-US" sz="1600" dirty="0">
                <a:latin typeface="Arial Narrow" panose="020B0606020202030204" pitchFamily="34" charset="0"/>
              </a:rPr>
              <a:t>，</a:t>
            </a:r>
            <a:r>
              <a:rPr lang="en-US" altLang="zh-CN" sz="1600" dirty="0">
                <a:latin typeface="Arial Narrow" panose="020B0606020202030204" pitchFamily="34" charset="0"/>
              </a:rPr>
              <a:t>ASE Tree</a:t>
            </a:r>
            <a:endParaRPr lang="en-US" altLang="zh-CN" sz="1600"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1600" b="1" dirty="0"/>
              <a:t> </a:t>
            </a:r>
            <a:r>
              <a:rPr lang="zh-CN" altLang="en-US" sz="1600" b="1" dirty="0"/>
              <a:t>核心思想</a:t>
            </a:r>
            <a:endParaRPr lang="en-US" altLang="zh-CN" sz="1600" b="1" dirty="0"/>
          </a:p>
          <a:p>
            <a:pPr marL="504000" lvl="1" indent="-342900">
              <a:lnSpc>
                <a:spcPct val="130000"/>
              </a:lnSpc>
              <a:spcBef>
                <a:spcPts val="0"/>
              </a:spcBef>
            </a:pPr>
            <a:r>
              <a:rPr lang="zh-CN" altLang="en-US" sz="1600" dirty="0"/>
              <a:t>在节点生成过程中，它</a:t>
            </a:r>
            <a:r>
              <a:rPr lang="zh-CN" altLang="en-US" sz="1600" dirty="0">
                <a:solidFill>
                  <a:srgbClr val="1019FE"/>
                </a:solidFill>
              </a:rPr>
              <a:t>主动地引入所有顶点，将所有二分图扩展到它们的极大二分团形式，</a:t>
            </a:r>
            <a:r>
              <a:rPr lang="zh-CN" altLang="en-US" sz="1600" dirty="0"/>
              <a:t>避免检查它们的极大性，以此</a:t>
            </a:r>
            <a:r>
              <a:rPr lang="zh-CN" altLang="en-US" sz="1600" dirty="0">
                <a:solidFill>
                  <a:srgbClr val="FF0000"/>
                </a:solidFill>
              </a:rPr>
              <a:t>突破传统集合枚举树的结构限制</a:t>
            </a:r>
            <a:r>
              <a:rPr lang="zh-CN" altLang="en-US" sz="1600" dirty="0"/>
              <a:t>。考虑到这种主动的扩展可能导致生成重复的二分图，我们在节点检查过程中通过</a:t>
            </a:r>
            <a:r>
              <a:rPr lang="zh-CN" altLang="en-US" sz="1600" dirty="0">
                <a:solidFill>
                  <a:srgbClr val="1019FE"/>
                </a:solidFill>
              </a:rPr>
              <a:t>检查局部邻居数量的低成本方法来删除重复实例</a:t>
            </a:r>
            <a:r>
              <a:rPr lang="zh-CN" altLang="en-US" sz="1600" dirty="0"/>
              <a:t>并输出不同的极大二分团来解决这个问题。</a:t>
            </a:r>
            <a:endParaRPr lang="en-US" altLang="zh-CN" sz="1600" dirty="0"/>
          </a:p>
          <a:p>
            <a:pPr>
              <a:lnSpc>
                <a:spcPct val="130000"/>
              </a:lnSpc>
              <a:spcBef>
                <a:spcPts val="0"/>
              </a:spcBef>
              <a:buFont typeface="Wingdings" panose="05000000000000000000" pitchFamily="2" charset="2"/>
              <a:buChar char="Ø"/>
            </a:pPr>
            <a:r>
              <a:rPr lang="en-US" altLang="zh-CN" sz="1600" b="1" dirty="0"/>
              <a:t> </a:t>
            </a:r>
            <a:r>
              <a:rPr lang="zh-CN" altLang="en-US" sz="1600" b="1" dirty="0"/>
              <a:t>优势</a:t>
            </a:r>
            <a:endParaRPr lang="en-US" altLang="zh-CN" sz="1600" b="1" dirty="0"/>
          </a:p>
          <a:p>
            <a:pPr marL="504000" lvl="1" indent="-342900">
              <a:lnSpc>
                <a:spcPct val="130000"/>
              </a:lnSpc>
              <a:spcBef>
                <a:spcPts val="0"/>
              </a:spcBef>
            </a:pPr>
            <a:r>
              <a:rPr lang="zh-CN" altLang="en-US" sz="1600" dirty="0"/>
              <a:t>支持低成本的节点检查。</a:t>
            </a:r>
            <a:endParaRPr lang="en-US" altLang="zh-CN" sz="1600" dirty="0"/>
          </a:p>
          <a:p>
            <a:pPr marL="504000" lvl="1" indent="-342900">
              <a:lnSpc>
                <a:spcPct val="130000"/>
              </a:lnSpc>
              <a:spcBef>
                <a:spcPts val="0"/>
              </a:spcBef>
            </a:pPr>
            <a:r>
              <a:rPr lang="zh-CN" altLang="en-US" sz="1600" dirty="0"/>
              <a:t>生成更加平衡的枚举树。</a:t>
            </a:r>
            <a:endParaRPr lang="en-US" altLang="zh-CN" sz="1600" dirty="0"/>
          </a:p>
        </p:txBody>
      </p:sp>
      <p:pic>
        <p:nvPicPr>
          <p:cNvPr id="3" name="图片 2">
            <a:extLst>
              <a:ext uri="{FF2B5EF4-FFF2-40B4-BE49-F238E27FC236}">
                <a16:creationId xmlns:a16="http://schemas.microsoft.com/office/drawing/2014/main" id="{F402B7D7-B058-4046-B6AD-5DDC0DC3EFBC}"/>
              </a:ext>
            </a:extLst>
          </p:cNvPr>
          <p:cNvPicPr>
            <a:picLocks noChangeAspect="1"/>
          </p:cNvPicPr>
          <p:nvPr/>
        </p:nvPicPr>
        <p:blipFill>
          <a:blip r:embed="rId2"/>
          <a:stretch>
            <a:fillRect/>
          </a:stretch>
        </p:blipFill>
        <p:spPr>
          <a:xfrm>
            <a:off x="6333430" y="1000151"/>
            <a:ext cx="5858569" cy="2841508"/>
          </a:xfrm>
          <a:prstGeom prst="rect">
            <a:avLst/>
          </a:prstGeom>
        </p:spPr>
      </p:pic>
      <p:pic>
        <p:nvPicPr>
          <p:cNvPr id="4" name="图片 3">
            <a:extLst>
              <a:ext uri="{FF2B5EF4-FFF2-40B4-BE49-F238E27FC236}">
                <a16:creationId xmlns:a16="http://schemas.microsoft.com/office/drawing/2014/main" id="{2627CEBE-07E0-481E-9869-B8F4F3A106E5}"/>
              </a:ext>
            </a:extLst>
          </p:cNvPr>
          <p:cNvPicPr>
            <a:picLocks noChangeAspect="1"/>
          </p:cNvPicPr>
          <p:nvPr/>
        </p:nvPicPr>
        <p:blipFill>
          <a:blip r:embed="rId3"/>
          <a:stretch>
            <a:fillRect/>
          </a:stretch>
        </p:blipFill>
        <p:spPr>
          <a:xfrm>
            <a:off x="6302052" y="3842684"/>
            <a:ext cx="5889947" cy="2786000"/>
          </a:xfrm>
          <a:prstGeom prst="rect">
            <a:avLst/>
          </a:prstGeom>
        </p:spPr>
      </p:pic>
      <p:pic>
        <p:nvPicPr>
          <p:cNvPr id="10" name="图片 9">
            <a:extLst>
              <a:ext uri="{FF2B5EF4-FFF2-40B4-BE49-F238E27FC236}">
                <a16:creationId xmlns:a16="http://schemas.microsoft.com/office/drawing/2014/main" id="{2958109C-127D-4443-A7C1-6B0A96B5390E}"/>
              </a:ext>
            </a:extLst>
          </p:cNvPr>
          <p:cNvPicPr>
            <a:picLocks noChangeAspect="1"/>
          </p:cNvPicPr>
          <p:nvPr/>
        </p:nvPicPr>
        <p:blipFill>
          <a:blip r:embed="rId4"/>
          <a:stretch>
            <a:fillRect/>
          </a:stretch>
        </p:blipFill>
        <p:spPr>
          <a:xfrm>
            <a:off x="4930114" y="2144015"/>
            <a:ext cx="1035873" cy="3151885"/>
          </a:xfrm>
          <a:prstGeom prst="rect">
            <a:avLst/>
          </a:prstGeom>
        </p:spPr>
      </p:pic>
      <p:sp>
        <p:nvSpPr>
          <p:cNvPr id="11" name="文本框 10">
            <a:extLst>
              <a:ext uri="{FF2B5EF4-FFF2-40B4-BE49-F238E27FC236}">
                <a16:creationId xmlns:a16="http://schemas.microsoft.com/office/drawing/2014/main" id="{CC33D609-ED24-4754-A5AC-BA6A24110D95}"/>
              </a:ext>
            </a:extLst>
          </p:cNvPr>
          <p:cNvSpPr txBox="1"/>
          <p:nvPr/>
        </p:nvSpPr>
        <p:spPr>
          <a:xfrm>
            <a:off x="678187" y="6147391"/>
            <a:ext cx="3874763"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注：具体算法细节与正确性证明详见论文</a:t>
            </a:r>
          </a:p>
        </p:txBody>
      </p:sp>
      <p:sp>
        <p:nvSpPr>
          <p:cNvPr id="18" name="对话气泡: 矩形 17">
            <a:extLst>
              <a:ext uri="{FF2B5EF4-FFF2-40B4-BE49-F238E27FC236}">
                <a16:creationId xmlns:a16="http://schemas.microsoft.com/office/drawing/2014/main" id="{FD893907-1C09-47C6-98D9-479F8456B59A}"/>
              </a:ext>
            </a:extLst>
          </p:cNvPr>
          <p:cNvSpPr/>
          <p:nvPr/>
        </p:nvSpPr>
        <p:spPr>
          <a:xfrm>
            <a:off x="4668254" y="5518150"/>
            <a:ext cx="1427746" cy="885290"/>
          </a:xfrm>
          <a:prstGeom prst="wedgeRectCallout">
            <a:avLst>
              <a:gd name="adj1" fmla="val 75235"/>
              <a:gd name="adj2" fmla="val 38112"/>
            </a:avLst>
          </a:prstGeom>
          <a:noFill/>
          <a:ln>
            <a:solidFill>
              <a:srgbClr val="1019FE"/>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just"/>
            <a:r>
              <a:rPr lang="zh-CN" altLang="en-US" sz="1400" dirty="0">
                <a:solidFill>
                  <a:schemeClr val="tx1"/>
                </a:solidFill>
              </a:rPr>
              <a:t>节点 </a:t>
            </a:r>
            <a:r>
              <a:rPr lang="en-US" altLang="zh-CN" sz="1400" dirty="0">
                <a:solidFill>
                  <a:schemeClr val="tx1"/>
                </a:solidFill>
              </a:rPr>
              <a:t>r</a:t>
            </a:r>
            <a:r>
              <a:rPr lang="zh-CN" altLang="en-US" sz="1400" dirty="0">
                <a:solidFill>
                  <a:schemeClr val="tx1"/>
                </a:solidFill>
              </a:rPr>
              <a:t>主动裁剪了节点 </a:t>
            </a:r>
            <a:r>
              <a:rPr lang="en-US" altLang="zh-CN" sz="1400" dirty="0">
                <a:solidFill>
                  <a:schemeClr val="tx1"/>
                </a:solidFill>
              </a:rPr>
              <a:t>t</a:t>
            </a:r>
            <a:r>
              <a:rPr lang="en-US" altLang="zh-CN" sz="1400" baseline="-25000" dirty="0">
                <a:solidFill>
                  <a:schemeClr val="tx1"/>
                </a:solidFill>
              </a:rPr>
              <a:t>1</a:t>
            </a:r>
            <a:r>
              <a:rPr lang="zh-CN" altLang="en-US" sz="1400" dirty="0">
                <a:solidFill>
                  <a:schemeClr val="tx1"/>
                </a:solidFill>
              </a:rPr>
              <a:t>，因为 </a:t>
            </a:r>
            <a:r>
              <a:rPr lang="en-US" altLang="zh-CN" sz="1400" dirty="0">
                <a:solidFill>
                  <a:schemeClr val="tx1"/>
                </a:solidFill>
              </a:rPr>
              <a:t>L</a:t>
            </a:r>
            <a:r>
              <a:rPr lang="en-US" altLang="zh-CN" sz="1400" baseline="-25000" dirty="0">
                <a:solidFill>
                  <a:schemeClr val="tx1"/>
                </a:solidFill>
              </a:rPr>
              <a:t>k</a:t>
            </a:r>
            <a:r>
              <a:rPr lang="en-US" altLang="zh-CN" sz="1400" dirty="0">
                <a:solidFill>
                  <a:schemeClr val="tx1"/>
                </a:solidFill>
              </a:rPr>
              <a:t> ∩ N (v</a:t>
            </a:r>
            <a:r>
              <a:rPr lang="en-US" altLang="zh-CN" sz="1400" baseline="-25000" dirty="0">
                <a:solidFill>
                  <a:schemeClr val="tx1"/>
                </a:solidFill>
              </a:rPr>
              <a:t>6</a:t>
            </a:r>
            <a:r>
              <a:rPr lang="en-US" altLang="zh-CN" sz="1400" dirty="0">
                <a:solidFill>
                  <a:schemeClr val="tx1"/>
                </a:solidFill>
              </a:rPr>
              <a:t>) = {u</a:t>
            </a:r>
            <a:r>
              <a:rPr lang="en-US" altLang="zh-CN" sz="1400" baseline="-25000" dirty="0">
                <a:solidFill>
                  <a:schemeClr val="tx1"/>
                </a:solidFill>
              </a:rPr>
              <a:t>7</a:t>
            </a:r>
            <a:r>
              <a:rPr lang="en-US" altLang="zh-CN" sz="1400" dirty="0">
                <a:solidFill>
                  <a:schemeClr val="tx1"/>
                </a:solidFill>
              </a:rPr>
              <a:t>} = </a:t>
            </a:r>
            <a:r>
              <a:rPr lang="en-US" altLang="zh-CN" sz="1400" dirty="0" err="1">
                <a:solidFill>
                  <a:schemeClr val="tx1"/>
                </a:solidFill>
              </a:rPr>
              <a:t>L</a:t>
            </a:r>
            <a:r>
              <a:rPr lang="en-US" altLang="zh-CN" sz="1400" baseline="-25000" dirty="0" err="1">
                <a:solidFill>
                  <a:schemeClr val="tx1"/>
                </a:solidFill>
              </a:rPr>
              <a:t>r</a:t>
            </a:r>
            <a:r>
              <a:rPr lang="en-US" altLang="zh-CN" sz="1400" dirty="0">
                <a:solidFill>
                  <a:schemeClr val="tx1"/>
                </a:solidFill>
              </a:rPr>
              <a:t> ∩ N (v</a:t>
            </a:r>
            <a:r>
              <a:rPr lang="en-US" altLang="zh-CN" sz="1400" baseline="-25000" dirty="0">
                <a:solidFill>
                  <a:schemeClr val="tx1"/>
                </a:solidFill>
              </a:rPr>
              <a:t>6</a:t>
            </a:r>
            <a:r>
              <a:rPr lang="en-US" altLang="zh-CN" sz="1400" dirty="0">
                <a:solidFill>
                  <a:schemeClr val="tx1"/>
                </a:solidFill>
              </a:rPr>
              <a:t>)</a:t>
            </a:r>
            <a:endParaRPr lang="zh-CN" altLang="en-US" sz="1400" dirty="0">
              <a:solidFill>
                <a:schemeClr val="tx1"/>
              </a:solidFill>
            </a:endParaRPr>
          </a:p>
        </p:txBody>
      </p:sp>
    </p:spTree>
    <p:extLst>
      <p:ext uri="{BB962C8B-B14F-4D97-AF65-F5344CB8AC3E}">
        <p14:creationId xmlns:p14="http://schemas.microsoft.com/office/powerpoint/2010/main" val="202521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主动的顶点合并剪枝方法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505926"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latin typeface="Arial Narrow" panose="020B0606020202030204" pitchFamily="34" charset="0"/>
              </a:rPr>
              <a:t>Aggressive Merge-based Pruning, AMP</a:t>
            </a:r>
            <a:endParaRPr lang="en-US" altLang="zh-CN" sz="1800"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en-US" altLang="zh-CN" sz="1800" dirty="0"/>
              <a:t>AMP </a:t>
            </a:r>
            <a:r>
              <a:rPr lang="zh-CN" altLang="en-US" sz="1800" dirty="0"/>
              <a:t>方法</a:t>
            </a:r>
            <a:r>
              <a:rPr lang="zh-CN" altLang="en-US" sz="1800" dirty="0">
                <a:solidFill>
                  <a:srgbClr val="1019FE"/>
                </a:solidFill>
              </a:rPr>
              <a:t>通过改变节点的生成过程，在每个节点处主动地对具有相同局部邻居的顶点进行合并</a:t>
            </a:r>
            <a:r>
              <a:rPr lang="zh-CN" altLang="en-US" sz="1800" dirty="0"/>
              <a:t>，从而</a:t>
            </a:r>
            <a:r>
              <a:rPr lang="zh-CN" altLang="en-US" sz="1800" dirty="0">
                <a:solidFill>
                  <a:srgbClr val="FF0000"/>
                </a:solidFill>
              </a:rPr>
              <a:t>实现主动剪枝效果</a:t>
            </a:r>
            <a:r>
              <a:rPr lang="zh-CN" altLang="en-US" sz="1800" dirty="0"/>
              <a:t>。此外，</a:t>
            </a:r>
            <a:r>
              <a:rPr lang="en-US" altLang="zh-CN" sz="1800" dirty="0"/>
              <a:t>AMP </a:t>
            </a:r>
            <a:r>
              <a:rPr lang="zh-CN" altLang="en-US" sz="1800" dirty="0"/>
              <a:t>方法具有通用性，可以应用到其他极大二分团枚举算法中，以降低节点生成过程的时间复杂度。</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基于主动顶点合并的剪枝方法。</a:t>
            </a:r>
            <a:endParaRPr lang="en-US" altLang="zh-CN" sz="1800" dirty="0"/>
          </a:p>
          <a:p>
            <a:pPr marL="504000" lvl="1" indent="-342900">
              <a:lnSpc>
                <a:spcPct val="130000"/>
              </a:lnSpc>
              <a:spcBef>
                <a:spcPts val="0"/>
              </a:spcBef>
            </a:pPr>
            <a:r>
              <a:rPr lang="zh-CN" altLang="en-US" sz="1800" dirty="0"/>
              <a:t>降低节点生成过程的时间复杂度。</a:t>
            </a:r>
            <a:endParaRPr lang="en-US" altLang="zh-CN" sz="1800" dirty="0"/>
          </a:p>
        </p:txBody>
      </p:sp>
      <p:pic>
        <p:nvPicPr>
          <p:cNvPr id="368" name="图片 367">
            <a:extLst>
              <a:ext uri="{FF2B5EF4-FFF2-40B4-BE49-F238E27FC236}">
                <a16:creationId xmlns:a16="http://schemas.microsoft.com/office/drawing/2014/main" id="{C91C043B-26B4-4FA7-90F3-E72D9747D2DA}"/>
              </a:ext>
            </a:extLst>
          </p:cNvPr>
          <p:cNvPicPr>
            <a:picLocks noChangeAspect="1"/>
          </p:cNvPicPr>
          <p:nvPr/>
        </p:nvPicPr>
        <p:blipFill>
          <a:blip r:embed="rId2"/>
          <a:stretch>
            <a:fillRect/>
          </a:stretch>
        </p:blipFill>
        <p:spPr>
          <a:xfrm>
            <a:off x="6464399" y="1000151"/>
            <a:ext cx="5727600" cy="2777986"/>
          </a:xfrm>
          <a:prstGeom prst="rect">
            <a:avLst/>
          </a:prstGeom>
        </p:spPr>
      </p:pic>
      <p:pic>
        <p:nvPicPr>
          <p:cNvPr id="370" name="图片 369">
            <a:extLst>
              <a:ext uri="{FF2B5EF4-FFF2-40B4-BE49-F238E27FC236}">
                <a16:creationId xmlns:a16="http://schemas.microsoft.com/office/drawing/2014/main" id="{89AD8A59-B052-4D47-BC22-17F5F65CDB0B}"/>
              </a:ext>
            </a:extLst>
          </p:cNvPr>
          <p:cNvPicPr>
            <a:picLocks noChangeAspect="1"/>
          </p:cNvPicPr>
          <p:nvPr/>
        </p:nvPicPr>
        <p:blipFill>
          <a:blip r:embed="rId3"/>
          <a:stretch>
            <a:fillRect/>
          </a:stretch>
        </p:blipFill>
        <p:spPr>
          <a:xfrm>
            <a:off x="5184114" y="2144015"/>
            <a:ext cx="1035873" cy="3151885"/>
          </a:xfrm>
          <a:prstGeom prst="rect">
            <a:avLst/>
          </a:prstGeom>
        </p:spPr>
      </p:pic>
      <p:pic>
        <p:nvPicPr>
          <p:cNvPr id="16" name="图片 15">
            <a:extLst>
              <a:ext uri="{FF2B5EF4-FFF2-40B4-BE49-F238E27FC236}">
                <a16:creationId xmlns:a16="http://schemas.microsoft.com/office/drawing/2014/main" id="{7B81B555-28ED-417C-A027-49B8F35815EC}"/>
              </a:ext>
            </a:extLst>
          </p:cNvPr>
          <p:cNvPicPr>
            <a:picLocks noChangeAspect="1"/>
          </p:cNvPicPr>
          <p:nvPr/>
        </p:nvPicPr>
        <p:blipFill>
          <a:blip r:embed="rId4"/>
          <a:stretch>
            <a:fillRect/>
          </a:stretch>
        </p:blipFill>
        <p:spPr>
          <a:xfrm>
            <a:off x="6629400" y="3673951"/>
            <a:ext cx="5573239" cy="2693860"/>
          </a:xfrm>
          <a:prstGeom prst="rect">
            <a:avLst/>
          </a:prstGeom>
        </p:spPr>
      </p:pic>
      <p:sp>
        <p:nvSpPr>
          <p:cNvPr id="17" name="文本框 16">
            <a:extLst>
              <a:ext uri="{FF2B5EF4-FFF2-40B4-BE49-F238E27FC236}">
                <a16:creationId xmlns:a16="http://schemas.microsoft.com/office/drawing/2014/main" id="{AC36836D-B6CA-48D4-889E-3FBE6985C248}"/>
              </a:ext>
            </a:extLst>
          </p:cNvPr>
          <p:cNvSpPr txBox="1"/>
          <p:nvPr/>
        </p:nvSpPr>
        <p:spPr>
          <a:xfrm>
            <a:off x="6136928" y="6306141"/>
            <a:ext cx="5431295" cy="369332"/>
          </a:xfrm>
          <a:prstGeom prst="rect">
            <a:avLst/>
          </a:prstGeom>
          <a:noFill/>
        </p:spPr>
        <p:txBody>
          <a:bodyPr wrap="none" rtlCol="0">
            <a:spAutoFit/>
          </a:bodyPr>
          <a:lstStyle/>
          <a:p>
            <a:r>
              <a:rPr lang="zh-CN" altLang="en-US" dirty="0">
                <a:solidFill>
                  <a:schemeClr val="bg1">
                    <a:lumMod val="50000"/>
                  </a:schemeClr>
                </a:solidFill>
              </a:rPr>
              <a:t>相比于基本算法，</a:t>
            </a:r>
            <a:r>
              <a:rPr lang="en-US" altLang="zh-CN" dirty="0">
                <a:solidFill>
                  <a:schemeClr val="bg1">
                    <a:lumMod val="50000"/>
                  </a:schemeClr>
                </a:solidFill>
              </a:rPr>
              <a:t>AMBEA</a:t>
            </a:r>
            <a:r>
              <a:rPr lang="zh-CN" altLang="en-US" dirty="0">
                <a:solidFill>
                  <a:schemeClr val="bg1">
                    <a:lumMod val="50000"/>
                  </a:schemeClr>
                </a:solidFill>
              </a:rPr>
              <a:t>成功删除了</a:t>
            </a:r>
            <a:r>
              <a:rPr lang="en-US" altLang="zh-CN" dirty="0">
                <a:solidFill>
                  <a:schemeClr val="bg1">
                    <a:lumMod val="50000"/>
                  </a:schemeClr>
                </a:solidFill>
              </a:rPr>
              <a:t>7</a:t>
            </a:r>
            <a:r>
              <a:rPr lang="zh-CN" altLang="en-US" dirty="0">
                <a:solidFill>
                  <a:schemeClr val="bg1">
                    <a:lumMod val="50000"/>
                  </a:schemeClr>
                </a:solidFill>
              </a:rPr>
              <a:t>个无效二分团</a:t>
            </a:r>
          </a:p>
        </p:txBody>
      </p:sp>
    </p:spTree>
    <p:extLst>
      <p:ext uri="{BB962C8B-B14F-4D97-AF65-F5344CB8AC3E}">
        <p14:creationId xmlns:p14="http://schemas.microsoft.com/office/powerpoint/2010/main" val="224172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AMBEA</a:t>
            </a:r>
            <a:r>
              <a:rPr lang="zh-CN" altLang="en-US" dirty="0">
                <a:latin typeface="宋体" panose="02010600030101010101" pitchFamily="2" charset="-122"/>
                <a:ea typeface="宋体" panose="02010600030101010101" pitchFamily="2" charset="-122"/>
              </a:rPr>
              <a:t>算法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192257"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英文名称</a:t>
            </a:r>
            <a:r>
              <a:rPr lang="en-US" altLang="zh-CN" sz="2400" b="1" dirty="0"/>
              <a:t> </a:t>
            </a:r>
            <a:endParaRPr lang="en-US" altLang="zh-CN" sz="2400" b="1" dirty="0">
              <a:solidFill>
                <a:schemeClr val="tx1"/>
              </a:solidFill>
            </a:endParaRPr>
          </a:p>
          <a:p>
            <a:pPr marL="504000" lvl="1" indent="-342900">
              <a:lnSpc>
                <a:spcPct val="130000"/>
              </a:lnSpc>
              <a:spcBef>
                <a:spcPts val="0"/>
              </a:spcBef>
            </a:pPr>
            <a:r>
              <a:rPr lang="en-US" altLang="zh-CN" dirty="0">
                <a:latin typeface="Arial Narrow" panose="020B0606020202030204" pitchFamily="34" charset="0"/>
              </a:rPr>
              <a:t>Aggressive Maximal Biclique Enumeration Algorithm, AMBEA</a:t>
            </a:r>
            <a:endParaRPr lang="en-US" altLang="zh-CN"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核心思想</a:t>
            </a:r>
            <a:endParaRPr lang="en-US" altLang="zh-CN" sz="2400" b="1" dirty="0"/>
          </a:p>
          <a:p>
            <a:pPr marL="504000" lvl="1" indent="-342900">
              <a:lnSpc>
                <a:spcPct val="130000"/>
              </a:lnSpc>
              <a:spcBef>
                <a:spcPts val="0"/>
              </a:spcBef>
            </a:pPr>
            <a:r>
              <a:rPr lang="zh-CN" altLang="en-US" dirty="0"/>
              <a:t>结合</a:t>
            </a:r>
            <a:r>
              <a:rPr lang="en-US" altLang="zh-CN" dirty="0"/>
              <a:t>ASE</a:t>
            </a:r>
            <a:r>
              <a:rPr lang="zh-CN" altLang="en-US" dirty="0"/>
              <a:t>树和</a:t>
            </a:r>
            <a:r>
              <a:rPr lang="en-US" altLang="zh-CN" dirty="0"/>
              <a:t>AMP</a:t>
            </a:r>
            <a:r>
              <a:rPr lang="zh-CN" altLang="en-US" dirty="0"/>
              <a:t>方法</a:t>
            </a:r>
            <a:endParaRPr lang="en-US" altLang="zh-CN" dirty="0"/>
          </a:p>
          <a:p>
            <a:pPr>
              <a:lnSpc>
                <a:spcPct val="130000"/>
              </a:lnSpc>
              <a:spcBef>
                <a:spcPts val="0"/>
              </a:spcBef>
              <a:buFont typeface="Wingdings" panose="05000000000000000000" pitchFamily="2" charset="2"/>
              <a:buChar char="Ø"/>
            </a:pPr>
            <a:r>
              <a:rPr lang="en-US" altLang="zh-CN" sz="2400" b="1" dirty="0"/>
              <a:t> </a:t>
            </a:r>
            <a:r>
              <a:rPr lang="zh-CN" altLang="en-US" sz="2400" b="1" dirty="0"/>
              <a:t>优势</a:t>
            </a:r>
            <a:endParaRPr lang="en-US" altLang="zh-CN" sz="2400" b="1" dirty="0"/>
          </a:p>
          <a:p>
            <a:pPr marL="504000" lvl="1" indent="-342900">
              <a:lnSpc>
                <a:spcPct val="130000"/>
              </a:lnSpc>
              <a:spcBef>
                <a:spcPts val="0"/>
              </a:spcBef>
            </a:pPr>
            <a:r>
              <a:rPr lang="zh-CN" altLang="en-US" dirty="0"/>
              <a:t>相比现有工作，剪枝效率大幅提升，并带来性能提升。</a:t>
            </a:r>
            <a:endParaRPr lang="en-US" altLang="zh-CN" dirty="0"/>
          </a:p>
        </p:txBody>
      </p:sp>
      <p:pic>
        <p:nvPicPr>
          <p:cNvPr id="2" name="图片 1">
            <a:extLst>
              <a:ext uri="{FF2B5EF4-FFF2-40B4-BE49-F238E27FC236}">
                <a16:creationId xmlns:a16="http://schemas.microsoft.com/office/drawing/2014/main" id="{58F656A9-75E4-40BE-9848-71D03C05C711}"/>
              </a:ext>
            </a:extLst>
          </p:cNvPr>
          <p:cNvPicPr>
            <a:picLocks noChangeAspect="1"/>
          </p:cNvPicPr>
          <p:nvPr/>
        </p:nvPicPr>
        <p:blipFill>
          <a:blip r:embed="rId2"/>
          <a:stretch>
            <a:fillRect/>
          </a:stretch>
        </p:blipFill>
        <p:spPr>
          <a:xfrm>
            <a:off x="4970553" y="1249491"/>
            <a:ext cx="6929980" cy="2758873"/>
          </a:xfrm>
          <a:prstGeom prst="rect">
            <a:avLst/>
          </a:prstGeom>
        </p:spPr>
      </p:pic>
      <p:pic>
        <p:nvPicPr>
          <p:cNvPr id="14" name="图片 13">
            <a:extLst>
              <a:ext uri="{FF2B5EF4-FFF2-40B4-BE49-F238E27FC236}">
                <a16:creationId xmlns:a16="http://schemas.microsoft.com/office/drawing/2014/main" id="{A473BEDD-91C4-4C5E-AC88-B87DE5640336}"/>
              </a:ext>
            </a:extLst>
          </p:cNvPr>
          <p:cNvPicPr>
            <a:picLocks noChangeAspect="1"/>
          </p:cNvPicPr>
          <p:nvPr/>
        </p:nvPicPr>
        <p:blipFill>
          <a:blip r:embed="rId3"/>
          <a:stretch>
            <a:fillRect/>
          </a:stretch>
        </p:blipFill>
        <p:spPr>
          <a:xfrm>
            <a:off x="5299521" y="4008364"/>
            <a:ext cx="6268702" cy="2406894"/>
          </a:xfrm>
          <a:prstGeom prst="rect">
            <a:avLst/>
          </a:prstGeom>
        </p:spPr>
      </p:pic>
      <p:sp>
        <p:nvSpPr>
          <p:cNvPr id="15" name="文本框 14">
            <a:extLst>
              <a:ext uri="{FF2B5EF4-FFF2-40B4-BE49-F238E27FC236}">
                <a16:creationId xmlns:a16="http://schemas.microsoft.com/office/drawing/2014/main" id="{982A846F-49E2-48FA-884D-AAF242BF8224}"/>
              </a:ext>
            </a:extLst>
          </p:cNvPr>
          <p:cNvSpPr txBox="1"/>
          <p:nvPr/>
        </p:nvSpPr>
        <p:spPr>
          <a:xfrm>
            <a:off x="7030268" y="6193431"/>
            <a:ext cx="2807208" cy="369332"/>
          </a:xfrm>
          <a:prstGeom prst="rect">
            <a:avLst/>
          </a:prstGeom>
          <a:noFill/>
        </p:spPr>
        <p:txBody>
          <a:bodyPr wrap="square" rtlCol="0">
            <a:spAutoFit/>
          </a:bodyPr>
          <a:lstStyle/>
          <a:p>
            <a:r>
              <a:rPr lang="zh-CN" altLang="en-US" dirty="0"/>
              <a:t>节点 </a:t>
            </a:r>
            <a:r>
              <a:rPr lang="en-US" altLang="zh-CN" dirty="0"/>
              <a:t>m </a:t>
            </a:r>
            <a:r>
              <a:rPr lang="zh-CN" altLang="en-US" dirty="0"/>
              <a:t>的生成过程对比</a:t>
            </a:r>
          </a:p>
        </p:txBody>
      </p:sp>
    </p:spTree>
    <p:extLst>
      <p:ext uri="{BB962C8B-B14F-4D97-AF65-F5344CB8AC3E}">
        <p14:creationId xmlns:p14="http://schemas.microsoft.com/office/powerpoint/2010/main" val="227750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t>一台配备有 </a:t>
            </a:r>
            <a:r>
              <a:rPr lang="en-US" altLang="zh-CN" dirty="0"/>
              <a:t>4 </a:t>
            </a:r>
            <a:r>
              <a:rPr lang="zh-CN" altLang="en-US" dirty="0"/>
              <a:t>个 </a:t>
            </a:r>
            <a:r>
              <a:rPr lang="en-US" altLang="zh-CN" dirty="0"/>
              <a:t>Intel Xeon</a:t>
            </a:r>
            <a:r>
              <a:rPr lang="zh-CN" altLang="en-US" dirty="0"/>
              <a:t>（</a:t>
            </a:r>
            <a:r>
              <a:rPr lang="en-US" altLang="zh-CN" dirty="0"/>
              <a:t>R</a:t>
            </a:r>
            <a:r>
              <a:rPr lang="zh-CN" altLang="en-US" dirty="0"/>
              <a:t>）</a:t>
            </a:r>
            <a:r>
              <a:rPr lang="en-US" altLang="zh-CN" dirty="0"/>
              <a:t>Gold 5318Y2.10GHz CPU </a:t>
            </a:r>
            <a:r>
              <a:rPr lang="zh-CN" altLang="en-US" dirty="0"/>
              <a:t>和 </a:t>
            </a:r>
            <a:r>
              <a:rPr lang="en-US" altLang="zh-CN" dirty="0"/>
              <a:t>128GB </a:t>
            </a:r>
            <a:r>
              <a:rPr lang="zh-CN" altLang="en-US" dirty="0"/>
              <a:t>内存的服务器，其中每个 </a:t>
            </a:r>
            <a:r>
              <a:rPr lang="en-US" altLang="zh-CN" dirty="0"/>
              <a:t>CPU </a:t>
            </a:r>
            <a:r>
              <a:rPr lang="zh-CN" altLang="en-US" dirty="0"/>
              <a:t>拥有 </a:t>
            </a:r>
            <a:r>
              <a:rPr lang="en-US" altLang="zh-CN" dirty="0"/>
              <a:t>24 </a:t>
            </a:r>
            <a:r>
              <a:rPr lang="zh-CN" altLang="en-US" dirty="0"/>
              <a:t>个计算核心，共计 </a:t>
            </a:r>
            <a:r>
              <a:rPr lang="en-US" altLang="zh-CN" dirty="0"/>
              <a:t>96 </a:t>
            </a:r>
            <a:r>
              <a:rPr lang="zh-CN" altLang="en-US" dirty="0"/>
              <a:t>个计算核心。</a:t>
            </a:r>
            <a:endParaRPr lang="en-US" altLang="zh-CN" dirty="0">
              <a:solidFill>
                <a:schemeClr val="tx1"/>
              </a:solidFill>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5</a:t>
            </a:r>
            <a:r>
              <a:rPr lang="zh-CN" altLang="en-US" dirty="0"/>
              <a:t>个最先进的串行算法</a:t>
            </a:r>
            <a:r>
              <a:rPr lang="en-US" altLang="zh-CN" dirty="0"/>
              <a:t>MBEA</a:t>
            </a:r>
            <a:r>
              <a:rPr lang="zh-CN" altLang="en-US" dirty="0"/>
              <a:t>、</a:t>
            </a:r>
            <a:r>
              <a:rPr lang="en-US" altLang="zh-CN" dirty="0" err="1"/>
              <a:t>iMBEA</a:t>
            </a:r>
            <a:r>
              <a:rPr lang="zh-CN" altLang="en-US" dirty="0"/>
              <a:t>、</a:t>
            </a:r>
            <a:r>
              <a:rPr lang="en-US" altLang="zh-CN" dirty="0"/>
              <a:t>FMBE</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a:t>
            </a:r>
            <a:endParaRPr lang="en-US" altLang="zh-CN" dirty="0"/>
          </a:p>
        </p:txBody>
      </p:sp>
      <p:pic>
        <p:nvPicPr>
          <p:cNvPr id="13" name="图片 12">
            <a:extLst>
              <a:ext uri="{FF2B5EF4-FFF2-40B4-BE49-F238E27FC236}">
                <a16:creationId xmlns:a16="http://schemas.microsoft.com/office/drawing/2014/main" id="{E62166F7-E396-4AE1-9285-A075CD05875E}"/>
              </a:ext>
            </a:extLst>
          </p:cNvPr>
          <p:cNvPicPr>
            <a:picLocks noChangeAspect="1"/>
          </p:cNvPicPr>
          <p:nvPr/>
        </p:nvPicPr>
        <p:blipFill>
          <a:blip r:embed="rId2"/>
          <a:stretch>
            <a:fillRect/>
          </a:stretch>
        </p:blipFill>
        <p:spPr>
          <a:xfrm>
            <a:off x="4918439" y="1666641"/>
            <a:ext cx="7145412" cy="4218195"/>
          </a:xfrm>
          <a:prstGeom prst="rect">
            <a:avLst/>
          </a:prstGeom>
        </p:spPr>
      </p:pic>
    </p:spTree>
    <p:extLst>
      <p:ext uri="{BB962C8B-B14F-4D97-AF65-F5344CB8AC3E}">
        <p14:creationId xmlns:p14="http://schemas.microsoft.com/office/powerpoint/2010/main" val="3386804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D72F19B9-B91E-41D9-A243-E3938A8D99B6}"/>
              </a:ext>
            </a:extLst>
          </p:cNvPr>
          <p:cNvPicPr>
            <a:picLocks noChangeAspect="1"/>
          </p:cNvPicPr>
          <p:nvPr/>
        </p:nvPicPr>
        <p:blipFill>
          <a:blip r:embed="rId2"/>
          <a:stretch>
            <a:fillRect/>
          </a:stretch>
        </p:blipFill>
        <p:spPr>
          <a:xfrm>
            <a:off x="323850" y="2162645"/>
            <a:ext cx="5127396" cy="2808000"/>
          </a:xfrm>
          <a:prstGeom prst="rect">
            <a:avLst/>
          </a:prstGeom>
        </p:spPr>
      </p:pic>
      <p:pic>
        <p:nvPicPr>
          <p:cNvPr id="10" name="图片 9">
            <a:extLst>
              <a:ext uri="{FF2B5EF4-FFF2-40B4-BE49-F238E27FC236}">
                <a16:creationId xmlns:a16="http://schemas.microsoft.com/office/drawing/2014/main" id="{1E95D1BE-1BF8-4852-82E1-3A9093BD472E}"/>
              </a:ext>
            </a:extLst>
          </p:cNvPr>
          <p:cNvPicPr>
            <a:picLocks noChangeAspect="1"/>
          </p:cNvPicPr>
          <p:nvPr/>
        </p:nvPicPr>
        <p:blipFill>
          <a:blip r:embed="rId3"/>
          <a:stretch>
            <a:fillRect/>
          </a:stretch>
        </p:blipFill>
        <p:spPr>
          <a:xfrm>
            <a:off x="6081044" y="2105527"/>
            <a:ext cx="5745804" cy="2844000"/>
          </a:xfrm>
          <a:prstGeom prst="rect">
            <a:avLst/>
          </a:prstGeom>
        </p:spPr>
      </p:pic>
      <p:sp>
        <p:nvSpPr>
          <p:cNvPr id="20" name="文本框 19">
            <a:extLst>
              <a:ext uri="{FF2B5EF4-FFF2-40B4-BE49-F238E27FC236}">
                <a16:creationId xmlns:a16="http://schemas.microsoft.com/office/drawing/2014/main" id="{72EE24FF-BF78-4228-A1C3-619C41C1BB24}"/>
              </a:ext>
            </a:extLst>
          </p:cNvPr>
          <p:cNvSpPr txBox="1"/>
          <p:nvPr/>
        </p:nvSpPr>
        <p:spPr>
          <a:xfrm>
            <a:off x="703841" y="5477863"/>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算法相比现有最优算法压缩了 </a:t>
            </a:r>
            <a:r>
              <a:rPr lang="en-US" altLang="zh-CN" sz="2400" dirty="0">
                <a:latin typeface="仿宋" panose="02010609060101010101" pitchFamily="49" charset="-122"/>
                <a:ea typeface="仿宋" panose="02010609060101010101" pitchFamily="49" charset="-122"/>
              </a:rPr>
              <a:t>2.4-9.0 </a:t>
            </a:r>
            <a:r>
              <a:rPr lang="zh-CN" altLang="en-US" sz="2400" dirty="0">
                <a:latin typeface="仿宋" panose="02010609060101010101" pitchFamily="49" charset="-122"/>
                <a:ea typeface="仿宋" panose="02010609060101010101" pitchFamily="49" charset="-122"/>
              </a:rPr>
              <a:t>倍的搜索空间，运行时间缩短了 </a:t>
            </a:r>
            <a:r>
              <a:rPr lang="en-US" altLang="zh-CN" sz="2400" dirty="0">
                <a:latin typeface="仿宋" panose="02010609060101010101" pitchFamily="49" charset="-122"/>
                <a:ea typeface="仿宋" panose="02010609060101010101" pitchFamily="49" charset="-122"/>
              </a:rPr>
              <a:t>1.2-5.3 </a:t>
            </a:r>
            <a:r>
              <a:rPr lang="zh-CN" altLang="en-US" sz="2400" dirty="0">
                <a:latin typeface="仿宋" panose="02010609060101010101" pitchFamily="49" charset="-122"/>
                <a:ea typeface="仿宋" panose="02010609060101010101" pitchFamily="49" charset="-122"/>
              </a:rPr>
              <a:t>倍。</a:t>
            </a:r>
          </a:p>
        </p:txBody>
      </p:sp>
    </p:spTree>
    <p:extLst>
      <p:ext uri="{BB962C8B-B14F-4D97-AF65-F5344CB8AC3E}">
        <p14:creationId xmlns:p14="http://schemas.microsoft.com/office/powerpoint/2010/main" val="2569628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grpSp>
        <p:nvGrpSpPr>
          <p:cNvPr id="73" name="组合 72">
            <a:extLst>
              <a:ext uri="{FF2B5EF4-FFF2-40B4-BE49-F238E27FC236}">
                <a16:creationId xmlns:a16="http://schemas.microsoft.com/office/drawing/2014/main" id="{5EA74F35-9EAA-4AB9-9AFE-1AD008D5DD65}"/>
              </a:ext>
            </a:extLst>
          </p:cNvPr>
          <p:cNvGrpSpPr/>
          <p:nvPr/>
        </p:nvGrpSpPr>
        <p:grpSpPr>
          <a:xfrm rot="16200000" flipH="1">
            <a:off x="678188" y="1241436"/>
            <a:ext cx="299927" cy="299927"/>
            <a:chOff x="323852" y="253076"/>
            <a:chExt cx="516122" cy="516122"/>
          </a:xfrm>
        </p:grpSpPr>
        <p:cxnSp>
          <p:nvCxnSpPr>
            <p:cNvPr id="83" name="直接连接符 82">
              <a:extLst>
                <a:ext uri="{FF2B5EF4-FFF2-40B4-BE49-F238E27FC236}">
                  <a16:creationId xmlns:a16="http://schemas.microsoft.com/office/drawing/2014/main" id="{F3338C09-AA29-4C29-9C5C-1DFE26AC65F6}"/>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B68E529-4024-4B74-853C-B03E50FB633B}"/>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72EE24FF-BF78-4228-A1C3-619C41C1BB24}"/>
              </a:ext>
            </a:extLst>
          </p:cNvPr>
          <p:cNvSpPr txBox="1"/>
          <p:nvPr/>
        </p:nvSpPr>
        <p:spPr>
          <a:xfrm>
            <a:off x="703841" y="5477863"/>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算法中所包含的</a:t>
            </a:r>
            <a:r>
              <a:rPr lang="en-US" altLang="zh-CN" sz="2400" dirty="0">
                <a:latin typeface="仿宋" panose="02010609060101010101" pitchFamily="49" charset="-122"/>
                <a:ea typeface="仿宋" panose="02010609060101010101" pitchFamily="49" charset="-122"/>
              </a:rPr>
              <a:t>ASE</a:t>
            </a:r>
            <a:r>
              <a:rPr lang="zh-CN" altLang="en-US" sz="2400" dirty="0">
                <a:latin typeface="仿宋" panose="02010609060101010101" pitchFamily="49" charset="-122"/>
                <a:ea typeface="仿宋" panose="02010609060101010101" pitchFamily="49" charset="-122"/>
              </a:rPr>
              <a:t>树方法和</a:t>
            </a:r>
            <a:r>
              <a:rPr lang="en-US" altLang="zh-CN" sz="2400" dirty="0">
                <a:latin typeface="仿宋" panose="02010609060101010101" pitchFamily="49" charset="-122"/>
                <a:ea typeface="仿宋" panose="02010609060101010101" pitchFamily="49" charset="-122"/>
              </a:rPr>
              <a:t>AMP</a:t>
            </a:r>
            <a:r>
              <a:rPr lang="zh-CN" altLang="en-US" sz="2400" dirty="0">
                <a:latin typeface="仿宋" panose="02010609060101010101" pitchFamily="49" charset="-122"/>
                <a:ea typeface="仿宋" panose="02010609060101010101" pitchFamily="49" charset="-122"/>
              </a:rPr>
              <a:t>方法均裁剪掉了大量无效节点，并带来性能提升</a:t>
            </a:r>
          </a:p>
        </p:txBody>
      </p:sp>
      <p:pic>
        <p:nvPicPr>
          <p:cNvPr id="2" name="图片 1">
            <a:extLst>
              <a:ext uri="{FF2B5EF4-FFF2-40B4-BE49-F238E27FC236}">
                <a16:creationId xmlns:a16="http://schemas.microsoft.com/office/drawing/2014/main" id="{91DEEB59-B5C8-45AB-BFA9-8357E2907EC6}"/>
              </a:ext>
            </a:extLst>
          </p:cNvPr>
          <p:cNvPicPr>
            <a:picLocks noChangeAspect="1"/>
          </p:cNvPicPr>
          <p:nvPr/>
        </p:nvPicPr>
        <p:blipFill>
          <a:blip r:embed="rId2"/>
          <a:stretch>
            <a:fillRect/>
          </a:stretch>
        </p:blipFill>
        <p:spPr>
          <a:xfrm>
            <a:off x="532944" y="2139024"/>
            <a:ext cx="5688153" cy="2741179"/>
          </a:xfrm>
          <a:prstGeom prst="rect">
            <a:avLst/>
          </a:prstGeom>
        </p:spPr>
      </p:pic>
      <p:pic>
        <p:nvPicPr>
          <p:cNvPr id="4" name="图片 3">
            <a:extLst>
              <a:ext uri="{FF2B5EF4-FFF2-40B4-BE49-F238E27FC236}">
                <a16:creationId xmlns:a16="http://schemas.microsoft.com/office/drawing/2014/main" id="{D797D4CD-824C-48EB-BC6A-E76DB85AE55C}"/>
              </a:ext>
            </a:extLst>
          </p:cNvPr>
          <p:cNvPicPr>
            <a:picLocks noChangeAspect="1"/>
          </p:cNvPicPr>
          <p:nvPr/>
        </p:nvPicPr>
        <p:blipFill>
          <a:blip r:embed="rId3"/>
          <a:stretch>
            <a:fillRect/>
          </a:stretch>
        </p:blipFill>
        <p:spPr>
          <a:xfrm>
            <a:off x="6221097" y="2140262"/>
            <a:ext cx="5662928" cy="2741186"/>
          </a:xfrm>
          <a:prstGeom prst="rect">
            <a:avLst/>
          </a:prstGeom>
        </p:spPr>
      </p:pic>
      <p:sp>
        <p:nvSpPr>
          <p:cNvPr id="18" name="文本框 17">
            <a:extLst>
              <a:ext uri="{FF2B5EF4-FFF2-40B4-BE49-F238E27FC236}">
                <a16:creationId xmlns:a16="http://schemas.microsoft.com/office/drawing/2014/main" id="{655848D5-1B46-4ED9-AA0B-133021AD532C}"/>
              </a:ext>
            </a:extLst>
          </p:cNvPr>
          <p:cNvSpPr txBox="1"/>
          <p:nvPr/>
        </p:nvSpPr>
        <p:spPr>
          <a:xfrm>
            <a:off x="621154" y="5009756"/>
            <a:ext cx="11107295"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AMBEA-ASE,AMBEA-AMP,AMBEA-PMP</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分别表示在基本算法</a:t>
            </a:r>
            <a:r>
              <a:rPr lang="en-US" altLang="zh-CN" sz="1600" dirty="0">
                <a:solidFill>
                  <a:schemeClr val="bg1">
                    <a:lumMod val="50000"/>
                  </a:schemeClr>
                </a:solidFill>
                <a:latin typeface="仿宋" panose="02010609060101010101" pitchFamily="49" charset="-122"/>
                <a:ea typeface="仿宋" panose="02010609060101010101" pitchFamily="49" charset="-122"/>
              </a:rPr>
              <a:t>MBEA</a:t>
            </a:r>
            <a:r>
              <a:rPr lang="zh-CN" altLang="en-US" sz="1600" dirty="0">
                <a:solidFill>
                  <a:schemeClr val="bg1">
                    <a:lumMod val="50000"/>
                  </a:schemeClr>
                </a:solidFill>
                <a:latin typeface="仿宋" panose="02010609060101010101" pitchFamily="49" charset="-122"/>
                <a:ea typeface="仿宋" panose="02010609060101010101" pitchFamily="49" charset="-122"/>
              </a:rPr>
              <a:t>上分别应用</a:t>
            </a:r>
            <a:r>
              <a:rPr lang="en-US" altLang="zh-CN" sz="1600" dirty="0">
                <a:solidFill>
                  <a:schemeClr val="bg1">
                    <a:lumMod val="50000"/>
                  </a:schemeClr>
                </a:solidFill>
                <a:latin typeface="仿宋" panose="02010609060101010101" pitchFamily="49" charset="-122"/>
                <a:ea typeface="仿宋" panose="02010609060101010101" pitchFamily="49" charset="-122"/>
              </a:rPr>
              <a:t>ASE</a:t>
            </a:r>
            <a:r>
              <a:rPr lang="zh-CN" altLang="en-US" sz="1600" dirty="0">
                <a:solidFill>
                  <a:schemeClr val="bg1">
                    <a:lumMod val="50000"/>
                  </a:schemeClr>
                </a:solidFill>
                <a:latin typeface="仿宋" panose="02010609060101010101" pitchFamily="49" charset="-122"/>
                <a:ea typeface="仿宋" panose="02010609060101010101" pitchFamily="49" charset="-122"/>
              </a:rPr>
              <a:t>、</a:t>
            </a:r>
            <a:r>
              <a:rPr lang="en-US" altLang="zh-CN" sz="1600" dirty="0">
                <a:solidFill>
                  <a:schemeClr val="bg1">
                    <a:lumMod val="50000"/>
                  </a:schemeClr>
                </a:solidFill>
                <a:latin typeface="仿宋" panose="02010609060101010101" pitchFamily="49" charset="-122"/>
                <a:ea typeface="仿宋" panose="02010609060101010101" pitchFamily="49" charset="-122"/>
              </a:rPr>
              <a:t>AMP</a:t>
            </a:r>
            <a:r>
              <a:rPr lang="zh-CN" altLang="en-US" sz="1600" dirty="0">
                <a:solidFill>
                  <a:schemeClr val="bg1">
                    <a:lumMod val="50000"/>
                  </a:schemeClr>
                </a:solidFill>
                <a:latin typeface="仿宋" panose="02010609060101010101" pitchFamily="49" charset="-122"/>
                <a:ea typeface="仿宋" panose="02010609060101010101" pitchFamily="49" charset="-122"/>
              </a:rPr>
              <a:t>和被动顶点合并剪枝方法所产生的变种</a:t>
            </a:r>
          </a:p>
        </p:txBody>
      </p:sp>
    </p:spTree>
    <p:extLst>
      <p:ext uri="{BB962C8B-B14F-4D97-AF65-F5344CB8AC3E}">
        <p14:creationId xmlns:p14="http://schemas.microsoft.com/office/powerpoint/2010/main" val="420917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03BD70-19C0-41DE-8262-8DACAFCD1F8A}"/>
              </a:ext>
            </a:extLst>
          </p:cNvPr>
          <p:cNvSpPr/>
          <p:nvPr/>
        </p:nvSpPr>
        <p:spPr>
          <a:xfrm>
            <a:off x="323850" y="274772"/>
            <a:ext cx="3198996" cy="6303828"/>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04E52E1-4C92-4087-9ACC-99BFA33E37C0}"/>
              </a:ext>
            </a:extLst>
          </p:cNvPr>
          <p:cNvSpPr/>
          <p:nvPr/>
        </p:nvSpPr>
        <p:spPr>
          <a:xfrm>
            <a:off x="4622650" y="1183111"/>
            <a:ext cx="1415772"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1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648036CF-C172-43DC-B6A6-EEE0B23FD4E7}"/>
              </a:ext>
            </a:extLst>
          </p:cNvPr>
          <p:cNvSpPr/>
          <p:nvPr/>
        </p:nvSpPr>
        <p:spPr>
          <a:xfrm>
            <a:off x="4622650" y="2132987"/>
            <a:ext cx="6340197"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2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p>
        </p:txBody>
      </p:sp>
      <p:sp>
        <p:nvSpPr>
          <p:cNvPr id="18" name="矩形 17">
            <a:extLst>
              <a:ext uri="{FF2B5EF4-FFF2-40B4-BE49-F238E27FC236}">
                <a16:creationId xmlns:a16="http://schemas.microsoft.com/office/drawing/2014/main" id="{2C868E53-2DDF-4B07-B550-65E22D75FCD8}"/>
              </a:ext>
            </a:extLst>
          </p:cNvPr>
          <p:cNvSpPr/>
          <p:nvPr/>
        </p:nvSpPr>
        <p:spPr>
          <a:xfrm>
            <a:off x="4622650" y="3082863"/>
            <a:ext cx="6750566"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3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FBC4AAD7-952C-48B2-BE7D-7982E6263D3C}"/>
              </a:ext>
            </a:extLst>
          </p:cNvPr>
          <p:cNvSpPr/>
          <p:nvPr/>
        </p:nvSpPr>
        <p:spPr>
          <a:xfrm>
            <a:off x="4622650" y="4032739"/>
            <a:ext cx="6955750"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4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46A2A95C-B8A0-4B6D-9985-B7BEB9C35C9E}"/>
              </a:ext>
            </a:extLst>
          </p:cNvPr>
          <p:cNvSpPr/>
          <p:nvPr/>
        </p:nvSpPr>
        <p:spPr>
          <a:xfrm>
            <a:off x="4622650" y="4982615"/>
            <a:ext cx="2646878"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5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825B6FB7-F4BF-4271-9D46-50BC8D557A27}"/>
              </a:ext>
            </a:extLst>
          </p:cNvPr>
          <p:cNvSpPr txBox="1"/>
          <p:nvPr/>
        </p:nvSpPr>
        <p:spPr>
          <a:xfrm rot="5400000">
            <a:off x="-2804593" y="2644170"/>
            <a:ext cx="6858000" cy="1569660"/>
          </a:xfrm>
          <a:prstGeom prst="rect">
            <a:avLst/>
          </a:prstGeom>
          <a:noFill/>
        </p:spPr>
        <p:txBody>
          <a:bodyPr wrap="square" rtlCol="0">
            <a:spAutoFit/>
          </a:bodyPr>
          <a:lstStyle/>
          <a:p>
            <a:pPr algn="ctr"/>
            <a:r>
              <a:rPr lang="en-US" altLang="zh-CN" sz="9600" dirty="0">
                <a:solidFill>
                  <a:schemeClr val="bg1">
                    <a:alpha val="10000"/>
                  </a:schemeClr>
                </a:solidFill>
                <a:latin typeface="宋体" panose="02010600030101010101" pitchFamily="2" charset="-122"/>
                <a:ea typeface="宋体" panose="02010600030101010101" pitchFamily="2" charset="-122"/>
              </a:rPr>
              <a:t>CONTENT</a:t>
            </a:r>
            <a:endParaRPr lang="zh-CN" altLang="en-US" sz="9600" dirty="0">
              <a:solidFill>
                <a:schemeClr val="bg1">
                  <a:alpha val="10000"/>
                </a:schemeClr>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7499C6B7-92D5-48B0-8FC6-2A3AD501D973}"/>
              </a:ext>
            </a:extLst>
          </p:cNvPr>
          <p:cNvSpPr txBox="1"/>
          <p:nvPr/>
        </p:nvSpPr>
        <p:spPr>
          <a:xfrm>
            <a:off x="873296" y="578012"/>
            <a:ext cx="2553162" cy="3631763"/>
          </a:xfrm>
          <a:prstGeom prst="rect">
            <a:avLst/>
          </a:prstGeom>
          <a:noFill/>
        </p:spPr>
        <p:txBody>
          <a:bodyPr wrap="square" rtlCol="0">
            <a:spAutoFit/>
          </a:bodyPr>
          <a:lstStyle/>
          <a:p>
            <a:pPr algn="dist"/>
            <a:r>
              <a:rPr lang="zh-CN" altLang="en-US" sz="11500" dirty="0">
                <a:solidFill>
                  <a:schemeClr val="bg1"/>
                </a:solidFill>
                <a:latin typeface="宋体" panose="02010600030101010101" pitchFamily="2" charset="-122"/>
                <a:ea typeface="宋体" panose="02010600030101010101" pitchFamily="2" charset="-122"/>
              </a:rPr>
              <a:t>目</a:t>
            </a:r>
            <a:endParaRPr lang="en-US" altLang="zh-CN" sz="11500" dirty="0">
              <a:solidFill>
                <a:schemeClr val="bg1"/>
              </a:solidFill>
              <a:latin typeface="宋体" panose="02010600030101010101" pitchFamily="2" charset="-122"/>
              <a:ea typeface="宋体" panose="02010600030101010101" pitchFamily="2" charset="-122"/>
            </a:endParaRPr>
          </a:p>
          <a:p>
            <a:pPr algn="dist"/>
            <a:r>
              <a:rPr lang="zh-CN" altLang="en-US" sz="11500" dirty="0">
                <a:solidFill>
                  <a:schemeClr val="bg1"/>
                </a:solidFill>
                <a:latin typeface="宋体" panose="02010600030101010101" pitchFamily="2" charset="-122"/>
                <a:ea typeface="宋体" panose="02010600030101010101" pitchFamily="2" charset="-122"/>
              </a:rPr>
              <a:t>录</a:t>
            </a:r>
          </a:p>
        </p:txBody>
      </p:sp>
      <p:sp>
        <p:nvSpPr>
          <p:cNvPr id="24" name="等腰三角形 23">
            <a:extLst>
              <a:ext uri="{FF2B5EF4-FFF2-40B4-BE49-F238E27FC236}">
                <a16:creationId xmlns:a16="http://schemas.microsoft.com/office/drawing/2014/main" id="{BD66B2DF-C08D-4C83-A887-C10DBDE96E71}"/>
              </a:ext>
            </a:extLst>
          </p:cNvPr>
          <p:cNvSpPr/>
          <p:nvPr/>
        </p:nvSpPr>
        <p:spPr>
          <a:xfrm flipV="1">
            <a:off x="3082163" y="863156"/>
            <a:ext cx="252335" cy="21753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2815E30E-5B50-40D9-A908-97777FEC7E79}"/>
              </a:ext>
            </a:extLst>
          </p:cNvPr>
          <p:cNvCxnSpPr/>
          <p:nvPr/>
        </p:nvCxnSpPr>
        <p:spPr>
          <a:xfrm>
            <a:off x="3702918" y="274772"/>
            <a:ext cx="0" cy="6303828"/>
          </a:xfrm>
          <a:prstGeom prst="line">
            <a:avLst/>
          </a:prstGeom>
          <a:ln w="19050">
            <a:solidFill>
              <a:srgbClr val="034C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38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642963"/>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算法中的</a:t>
            </a:r>
            <a:r>
              <a:rPr lang="en-US" altLang="zh-CN" sz="2400" dirty="0">
                <a:latin typeface="仿宋" panose="02010609060101010101" pitchFamily="49" charset="-122"/>
                <a:ea typeface="仿宋" panose="02010609060101010101" pitchFamily="49" charset="-122"/>
              </a:rPr>
              <a:t>ASE</a:t>
            </a:r>
            <a:r>
              <a:rPr lang="zh-CN" altLang="en-US" sz="2400" dirty="0">
                <a:latin typeface="仿宋" panose="02010609060101010101" pitchFamily="49" charset="-122"/>
                <a:ea typeface="仿宋" panose="02010609060101010101" pitchFamily="49" charset="-122"/>
              </a:rPr>
              <a:t>树有效增加了枚举树的平衡性。</a:t>
            </a:r>
            <a:r>
              <a:rPr lang="en-US" altLang="zh-CN" sz="2400" dirty="0">
                <a:latin typeface="仿宋" panose="02010609060101010101" pitchFamily="49" charset="-122"/>
                <a:ea typeface="仿宋" panose="02010609060101010101" pitchFamily="49" charset="-122"/>
              </a:rPr>
              <a:t>AMBEA</a:t>
            </a:r>
            <a:r>
              <a:rPr lang="zh-CN" altLang="en-US" sz="2400" dirty="0">
                <a:latin typeface="仿宋" panose="02010609060101010101" pitchFamily="49" charset="-122"/>
                <a:ea typeface="仿宋" panose="02010609060101010101" pitchFamily="49" charset="-122"/>
              </a:rPr>
              <a:t>算法相较于已有算法在并行性和可扩展性上具有明显优势。</a:t>
            </a:r>
          </a:p>
        </p:txBody>
      </p:sp>
      <p:pic>
        <p:nvPicPr>
          <p:cNvPr id="3" name="图片 2">
            <a:extLst>
              <a:ext uri="{FF2B5EF4-FFF2-40B4-BE49-F238E27FC236}">
                <a16:creationId xmlns:a16="http://schemas.microsoft.com/office/drawing/2014/main" id="{B37F4971-5005-40F7-9651-9F086F00466E}"/>
              </a:ext>
            </a:extLst>
          </p:cNvPr>
          <p:cNvPicPr>
            <a:picLocks noChangeAspect="1"/>
          </p:cNvPicPr>
          <p:nvPr/>
        </p:nvPicPr>
        <p:blipFill>
          <a:blip r:embed="rId2"/>
          <a:stretch>
            <a:fillRect/>
          </a:stretch>
        </p:blipFill>
        <p:spPr>
          <a:xfrm>
            <a:off x="1056136" y="1839594"/>
            <a:ext cx="3978610" cy="2047133"/>
          </a:xfrm>
          <a:prstGeom prst="rect">
            <a:avLst/>
          </a:prstGeom>
        </p:spPr>
      </p:pic>
      <p:pic>
        <p:nvPicPr>
          <p:cNvPr id="10" name="图片 9">
            <a:extLst>
              <a:ext uri="{FF2B5EF4-FFF2-40B4-BE49-F238E27FC236}">
                <a16:creationId xmlns:a16="http://schemas.microsoft.com/office/drawing/2014/main" id="{0BC6026C-1409-4A6D-B90E-68653A5F7F84}"/>
              </a:ext>
            </a:extLst>
          </p:cNvPr>
          <p:cNvPicPr>
            <a:picLocks noChangeAspect="1"/>
          </p:cNvPicPr>
          <p:nvPr/>
        </p:nvPicPr>
        <p:blipFill>
          <a:blip r:embed="rId3"/>
          <a:stretch>
            <a:fillRect/>
          </a:stretch>
        </p:blipFill>
        <p:spPr>
          <a:xfrm>
            <a:off x="1091401" y="3889938"/>
            <a:ext cx="3154745" cy="1705007"/>
          </a:xfrm>
          <a:prstGeom prst="rect">
            <a:avLst/>
          </a:prstGeom>
        </p:spPr>
      </p:pic>
      <p:pic>
        <p:nvPicPr>
          <p:cNvPr id="11" name="图片 10">
            <a:extLst>
              <a:ext uri="{FF2B5EF4-FFF2-40B4-BE49-F238E27FC236}">
                <a16:creationId xmlns:a16="http://schemas.microsoft.com/office/drawing/2014/main" id="{DE16567E-3666-49CB-AE72-9D54E6247658}"/>
              </a:ext>
            </a:extLst>
          </p:cNvPr>
          <p:cNvPicPr>
            <a:picLocks noChangeAspect="1"/>
          </p:cNvPicPr>
          <p:nvPr/>
        </p:nvPicPr>
        <p:blipFill>
          <a:blip r:embed="rId4"/>
          <a:stretch>
            <a:fillRect/>
          </a:stretch>
        </p:blipFill>
        <p:spPr>
          <a:xfrm>
            <a:off x="7157255" y="1067750"/>
            <a:ext cx="4628227" cy="4419600"/>
          </a:xfrm>
          <a:prstGeom prst="rect">
            <a:avLst/>
          </a:prstGeom>
        </p:spPr>
      </p:pic>
    </p:spTree>
    <p:extLst>
      <p:ext uri="{BB962C8B-B14F-4D97-AF65-F5344CB8AC3E}">
        <p14:creationId xmlns:p14="http://schemas.microsoft.com/office/powerpoint/2010/main" val="87865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0BD0A23-06E2-40F0-A9DE-D9997D3A39D0}"/>
              </a:ext>
            </a:extLst>
          </p:cNvPr>
          <p:cNvSpPr/>
          <p:nvPr/>
        </p:nvSpPr>
        <p:spPr>
          <a:xfrm>
            <a:off x="323850" y="1522778"/>
            <a:ext cx="10296000" cy="2409634"/>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提出主动的集合枚举树 （</a:t>
            </a:r>
            <a:r>
              <a:rPr lang="en-US" altLang="zh-CN" sz="3200" dirty="0">
                <a:solidFill>
                  <a:srgbClr val="FF0000"/>
                </a:solidFill>
                <a:ea typeface="宋体" panose="02010600030101010101" pitchFamily="2" charset="-122"/>
              </a:rPr>
              <a:t>ASE</a:t>
            </a:r>
            <a:r>
              <a:rPr lang="zh-CN" altLang="en-US" sz="3200" dirty="0">
                <a:solidFill>
                  <a:srgbClr val="FF0000"/>
                </a:solidFill>
                <a:ea typeface="宋体" panose="02010600030101010101" pitchFamily="2" charset="-122"/>
              </a:rPr>
              <a:t>树</a:t>
            </a:r>
            <a:r>
              <a:rPr lang="zh-CN" altLang="en-US" sz="3200" dirty="0">
                <a:solidFill>
                  <a:schemeClr val="tx1">
                    <a:lumMod val="75000"/>
                    <a:lumOff val="25000"/>
                  </a:schemeClr>
                </a:solidFill>
                <a:ea typeface="宋体" panose="02010600030101010101" pitchFamily="2" charset="-122"/>
              </a:rPr>
              <a:t>）。</a:t>
            </a:r>
            <a:endParaRPr lang="en-US" altLang="zh-CN" sz="32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提出主动的顶点合并剪枝 （</a:t>
            </a:r>
            <a:r>
              <a:rPr lang="en-US" altLang="zh-CN" sz="3200" dirty="0">
                <a:solidFill>
                  <a:srgbClr val="FF0000"/>
                </a:solidFill>
                <a:ea typeface="宋体" panose="02010600030101010101" pitchFamily="2" charset="-122"/>
                <a:cs typeface="Times New Roman" panose="02020603050405020304" pitchFamily="18" charset="0"/>
              </a:rPr>
              <a:t>AMP</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结合</a:t>
            </a:r>
            <a:r>
              <a:rPr lang="en-US" altLang="zh-CN" sz="3200" dirty="0">
                <a:solidFill>
                  <a:schemeClr val="tx1">
                    <a:lumMod val="75000"/>
                    <a:lumOff val="25000"/>
                  </a:schemeClr>
                </a:solidFill>
                <a:ea typeface="宋体" panose="02010600030101010101" pitchFamily="2" charset="-122"/>
              </a:rPr>
              <a:t>ASE</a:t>
            </a:r>
            <a:r>
              <a:rPr lang="zh-CN" altLang="en-US" sz="3200" dirty="0">
                <a:solidFill>
                  <a:schemeClr val="tx1">
                    <a:lumMod val="75000"/>
                    <a:lumOff val="25000"/>
                  </a:schemeClr>
                </a:solidFill>
                <a:ea typeface="宋体" panose="02010600030101010101" pitchFamily="2" charset="-122"/>
              </a:rPr>
              <a:t>树和</a:t>
            </a:r>
            <a:r>
              <a:rPr lang="en-US" altLang="zh-CN" sz="3200" dirty="0">
                <a:solidFill>
                  <a:schemeClr val="tx1">
                    <a:lumMod val="75000"/>
                    <a:lumOff val="25000"/>
                  </a:schemeClr>
                </a:solidFill>
                <a:ea typeface="宋体" panose="02010600030101010101" pitchFamily="2" charset="-122"/>
              </a:rPr>
              <a:t>AMP</a:t>
            </a:r>
            <a:r>
              <a:rPr lang="zh-CN" altLang="en-US" sz="3200" dirty="0">
                <a:solidFill>
                  <a:schemeClr val="tx1">
                    <a:lumMod val="75000"/>
                    <a:lumOff val="25000"/>
                  </a:schemeClr>
                </a:solidFill>
                <a:ea typeface="宋体" panose="02010600030101010101" pitchFamily="2" charset="-122"/>
              </a:rPr>
              <a:t>方法，形成高效的</a:t>
            </a:r>
            <a:r>
              <a:rPr lang="en-US" altLang="zh-CN" sz="3200" dirty="0">
                <a:solidFill>
                  <a:srgbClr val="FF0000"/>
                </a:solidFill>
                <a:ea typeface="宋体" panose="02010600030101010101" pitchFamily="2" charset="-122"/>
              </a:rPr>
              <a:t>AMBEA</a:t>
            </a:r>
            <a:r>
              <a:rPr lang="zh-CN" altLang="en-US" sz="3200" dirty="0">
                <a:solidFill>
                  <a:schemeClr val="tx1">
                    <a:lumMod val="75000"/>
                    <a:lumOff val="25000"/>
                  </a:schemeClr>
                </a:solidFill>
                <a:ea typeface="宋体" panose="02010600030101010101" pitchFamily="2" charset="-122"/>
              </a:rPr>
              <a:t>算法。该算法有效</a:t>
            </a:r>
            <a:r>
              <a:rPr lang="zh-CN" altLang="en-US" sz="3200" dirty="0">
                <a:solidFill>
                  <a:srgbClr val="1019FE"/>
                </a:solidFill>
                <a:ea typeface="宋体" panose="02010600030101010101" pitchFamily="2" charset="-122"/>
              </a:rPr>
              <a:t>缓解极大二分团问题中搜索空间大的挑战</a:t>
            </a:r>
            <a:r>
              <a:rPr lang="zh-CN" altLang="en-US" sz="3200" dirty="0">
                <a:solidFill>
                  <a:schemeClr val="tx1">
                    <a:lumMod val="75000"/>
                    <a:lumOff val="25000"/>
                  </a:schemeClr>
                </a:solidFill>
                <a:ea typeface="宋体" panose="02010600030101010101" pitchFamily="2" charset="-122"/>
              </a:rPr>
              <a:t>。</a:t>
            </a:r>
            <a:endParaRPr lang="en-US" altLang="zh-CN" sz="3200" dirty="0">
              <a:solidFill>
                <a:schemeClr val="tx1">
                  <a:lumMod val="75000"/>
                  <a:lumOff val="25000"/>
                </a:schemeClr>
              </a:solidFill>
              <a:ea typeface="宋体" panose="02010600030101010101" pitchFamily="2" charset="-122"/>
            </a:endParaRPr>
          </a:p>
        </p:txBody>
      </p:sp>
      <p:sp>
        <p:nvSpPr>
          <p:cNvPr id="2" name="文本框 1">
            <a:extLst>
              <a:ext uri="{FF2B5EF4-FFF2-40B4-BE49-F238E27FC236}">
                <a16:creationId xmlns:a16="http://schemas.microsoft.com/office/drawing/2014/main" id="{086C6BE6-94E6-4C6D-9929-5B238826DEDB}"/>
              </a:ext>
            </a:extLst>
          </p:cNvPr>
          <p:cNvSpPr txBox="1"/>
          <p:nvPr/>
        </p:nvSpPr>
        <p:spPr>
          <a:xfrm>
            <a:off x="863600" y="4394200"/>
            <a:ext cx="10464800" cy="2200602"/>
          </a:xfrm>
          <a:prstGeom prst="rect">
            <a:avLst/>
          </a:prstGeom>
          <a:noFill/>
        </p:spPr>
        <p:txBody>
          <a:bodyPr wrap="square" rtlCol="0">
            <a:spAutoFit/>
          </a:bodyPr>
          <a:lstStyle/>
          <a:p>
            <a:pPr>
              <a:spcAft>
                <a:spcPts val="600"/>
              </a:spcAft>
            </a:pPr>
            <a:r>
              <a:rPr lang="zh-CN" altLang="en-US" sz="3200" dirty="0"/>
              <a:t>对应成果</a:t>
            </a:r>
            <a:endParaRPr lang="en-US" altLang="zh-CN" sz="3200" dirty="0"/>
          </a:p>
          <a:p>
            <a:pPr marL="457200" indent="-457200">
              <a:buAutoNum type="arabicPeriod"/>
            </a:pPr>
            <a:r>
              <a:rPr lang="en-US" altLang="zh-CN" sz="2000" b="1" dirty="0" err="1">
                <a:latin typeface="Arial Narrow" panose="020B0606020202030204" pitchFamily="34" charset="0"/>
              </a:rPr>
              <a:t>Zhe</a:t>
            </a:r>
            <a:r>
              <a:rPr lang="en-US" altLang="zh-CN" sz="2000" b="1" dirty="0">
                <a:latin typeface="Arial Narrow" panose="020B0606020202030204" pitchFamily="34" charset="0"/>
              </a:rPr>
              <a:t> Pan</a:t>
            </a:r>
            <a:r>
              <a:rPr lang="en-US" altLang="zh-CN" sz="2000" dirty="0">
                <a:latin typeface="Arial Narrow" panose="020B0606020202030204" pitchFamily="34" charset="0"/>
              </a:rPr>
              <a:t>, Xu Li, </a:t>
            </a:r>
            <a:r>
              <a:rPr lang="en-US" altLang="zh-CN" sz="2000" dirty="0" err="1">
                <a:latin typeface="Arial Narrow" panose="020B0606020202030204" pitchFamily="34" charset="0"/>
              </a:rPr>
              <a:t>Shuibing</a:t>
            </a:r>
            <a:r>
              <a:rPr lang="en-US" altLang="zh-CN" sz="2000" dirty="0">
                <a:latin typeface="Arial Narrow" panose="020B0606020202030204" pitchFamily="34" charset="0"/>
              </a:rPr>
              <a:t> He, </a:t>
            </a:r>
            <a:r>
              <a:rPr lang="en-US" altLang="zh-CN" sz="2000" dirty="0" err="1">
                <a:latin typeface="Arial Narrow" panose="020B0606020202030204" pitchFamily="34" charset="0"/>
              </a:rPr>
              <a:t>Xuechen</a:t>
            </a:r>
            <a:r>
              <a:rPr lang="en-US" altLang="zh-CN" sz="2000" dirty="0">
                <a:latin typeface="Arial Narrow" panose="020B0606020202030204" pitchFamily="34" charset="0"/>
              </a:rPr>
              <a:t> Zhang, Rui Wang, </a:t>
            </a:r>
            <a:r>
              <a:rPr lang="en-US" altLang="zh-CN" sz="2000" dirty="0" err="1">
                <a:latin typeface="Arial Narrow" panose="020B0606020202030204" pitchFamily="34" charset="0"/>
              </a:rPr>
              <a:t>Yunjun</a:t>
            </a:r>
            <a:r>
              <a:rPr lang="en-US" altLang="zh-CN" sz="2000" dirty="0">
                <a:latin typeface="Arial Narrow" panose="020B0606020202030204" pitchFamily="34" charset="0"/>
              </a:rPr>
              <a:t> Gao, Gang Chen, Xian-He Sun. “AMBEA: Aggressive Maximal Biclique Enumeration in Large Bipartite Graph Computing ”. IEEE Transactions on Computers (TC). 2024. Under Review (Major revision).</a:t>
            </a:r>
          </a:p>
          <a:p>
            <a:pPr marL="457200" indent="-457200">
              <a:buAutoNum type="arabicPeriod"/>
            </a:pPr>
            <a:r>
              <a:rPr lang="zh-CN" altLang="en-US" sz="2000" dirty="0">
                <a:latin typeface="Arial Narrow" panose="020B0606020202030204" pitchFamily="34" charset="0"/>
              </a:rPr>
              <a:t>何水兵</a:t>
            </a:r>
            <a:r>
              <a:rPr lang="en-US" altLang="zh-CN" sz="2000" dirty="0">
                <a:latin typeface="Arial Narrow" panose="020B0606020202030204" pitchFamily="34" charset="0"/>
              </a:rPr>
              <a:t>, </a:t>
            </a:r>
            <a:r>
              <a:rPr lang="zh-CN" altLang="en-US" sz="2000" b="1" dirty="0">
                <a:latin typeface="Arial Narrow" panose="020B0606020202030204" pitchFamily="34" charset="0"/>
              </a:rPr>
              <a:t>潘哲</a:t>
            </a:r>
            <a:r>
              <a:rPr lang="en-US" altLang="zh-CN" sz="2000" dirty="0">
                <a:latin typeface="Arial Narrow" panose="020B0606020202030204" pitchFamily="34" charset="0"/>
              </a:rPr>
              <a:t>, </a:t>
            </a:r>
            <a:r>
              <a:rPr lang="zh-CN" altLang="en-US" sz="2000" dirty="0">
                <a:latin typeface="Arial Narrow" panose="020B0606020202030204" pitchFamily="34" charset="0"/>
              </a:rPr>
              <a:t>李旭</a:t>
            </a:r>
            <a:r>
              <a:rPr lang="en-US" altLang="zh-CN" sz="2000" dirty="0">
                <a:latin typeface="Arial Narrow" panose="020B0606020202030204" pitchFamily="34" charset="0"/>
              </a:rPr>
              <a:t>. </a:t>
            </a:r>
            <a:r>
              <a:rPr lang="zh-CN" altLang="en-US" sz="2000" dirty="0">
                <a:latin typeface="Arial Narrow" panose="020B0606020202030204" pitchFamily="34" charset="0"/>
              </a:rPr>
              <a:t>一种基于候选顶点合并技术的极大二分团枚举方法</a:t>
            </a:r>
            <a:r>
              <a:rPr lang="en-US" altLang="zh-CN" sz="2000" dirty="0">
                <a:latin typeface="Arial Narrow" panose="020B0606020202030204" pitchFamily="34" charset="0"/>
              </a:rPr>
              <a:t>. </a:t>
            </a:r>
            <a:r>
              <a:rPr lang="zh-CN" altLang="en-US" sz="2000" dirty="0">
                <a:latin typeface="Arial Narrow" panose="020B0606020202030204" pitchFamily="34" charset="0"/>
              </a:rPr>
              <a:t>中国发明专利</a:t>
            </a:r>
            <a:r>
              <a:rPr lang="en-US" altLang="zh-CN" sz="2000" dirty="0">
                <a:latin typeface="Arial Narrow" panose="020B0606020202030204" pitchFamily="34" charset="0"/>
              </a:rPr>
              <a:t>. </a:t>
            </a:r>
            <a:r>
              <a:rPr lang="zh-CN" altLang="en-US" sz="2000" dirty="0">
                <a:latin typeface="Arial Narrow" panose="020B0606020202030204" pitchFamily="34" charset="0"/>
              </a:rPr>
              <a:t>专利号：</a:t>
            </a:r>
            <a:r>
              <a:rPr lang="en-US" altLang="zh-CN" sz="2000" dirty="0">
                <a:latin typeface="Arial Narrow" panose="020B0606020202030204" pitchFamily="34" charset="0"/>
              </a:rPr>
              <a:t>202311387848.X. </a:t>
            </a:r>
            <a:r>
              <a:rPr lang="zh-CN" altLang="en-US" sz="2000" dirty="0">
                <a:latin typeface="Arial Narrow" panose="020B0606020202030204" pitchFamily="34" charset="0"/>
              </a:rPr>
              <a:t>专利公开日：</a:t>
            </a:r>
            <a:r>
              <a:rPr lang="en-US" altLang="zh-CN" sz="2000" dirty="0">
                <a:latin typeface="Arial Narrow" panose="020B0606020202030204" pitchFamily="34" charset="0"/>
              </a:rPr>
              <a:t>2024.01.05.</a:t>
            </a:r>
            <a:endParaRPr lang="zh-CN" altLang="en-US" sz="2800" dirty="0"/>
          </a:p>
        </p:txBody>
      </p:sp>
    </p:spTree>
    <p:extLst>
      <p:ext uri="{BB962C8B-B14F-4D97-AF65-F5344CB8AC3E}">
        <p14:creationId xmlns:p14="http://schemas.microsoft.com/office/powerpoint/2010/main" val="320456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457200"/>
            <a:ext cx="115443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46B5689-84B1-474B-B8F3-6A48126B4B67}"/>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3</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Arial Narrow" panose="020B0606020202030204" pitchFamily="34" charset="0"/>
                <a:ea typeface="宋体" panose="02010600030101010101" pitchFamily="2" charset="-122"/>
                <a:cs typeface="Times New Roman" panose="02020603050405020304" pitchFamily="18" charset="0"/>
              </a:rPr>
              <a:t>AdaMBE</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810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二分图的存储结构</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421B7A2-C851-4477-9860-C612A9125E12}"/>
              </a:ext>
            </a:extLst>
          </p:cNvPr>
          <p:cNvPicPr>
            <a:picLocks noChangeAspect="1"/>
          </p:cNvPicPr>
          <p:nvPr/>
        </p:nvPicPr>
        <p:blipFill>
          <a:blip r:embed="rId2"/>
          <a:stretch>
            <a:fillRect/>
          </a:stretch>
        </p:blipFill>
        <p:spPr>
          <a:xfrm>
            <a:off x="6032517" y="1142912"/>
            <a:ext cx="6115034" cy="5567014"/>
          </a:xfrm>
          <a:prstGeom prst="rect">
            <a:avLst/>
          </a:prstGeom>
        </p:spPr>
      </p:pic>
      <p:sp>
        <p:nvSpPr>
          <p:cNvPr id="71" name="内容占位符 6">
            <a:extLst>
              <a:ext uri="{FF2B5EF4-FFF2-40B4-BE49-F238E27FC236}">
                <a16:creationId xmlns:a16="http://schemas.microsoft.com/office/drawing/2014/main" id="{93F1E0C4-5DB1-4ACC-93CF-E910C95CB4BE}"/>
              </a:ext>
            </a:extLst>
          </p:cNvPr>
          <p:cNvSpPr txBox="1">
            <a:spLocks/>
          </p:cNvSpPr>
          <p:nvPr/>
        </p:nvSpPr>
        <p:spPr>
          <a:xfrm>
            <a:off x="678187" y="1933101"/>
            <a:ext cx="5273880" cy="44863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zh-CN" altLang="en-US" sz="2000" b="1" dirty="0"/>
              <a:t>邻接表</a:t>
            </a:r>
            <a:endParaRPr lang="en-US" altLang="zh-CN" sz="2000" b="1" dirty="0"/>
          </a:p>
          <a:p>
            <a:pPr marL="504000" lvl="1" indent="-342900">
              <a:lnSpc>
                <a:spcPct val="130000"/>
              </a:lnSpc>
              <a:spcBef>
                <a:spcPts val="0"/>
              </a:spcBef>
            </a:pPr>
            <a:r>
              <a:rPr lang="zh-CN" altLang="en-US" sz="1800" dirty="0">
                <a:solidFill>
                  <a:srgbClr val="C00000"/>
                </a:solidFill>
              </a:rPr>
              <a:t>低存储占用，适用于稀疏图。</a:t>
            </a:r>
            <a:endParaRPr lang="en-US" altLang="zh-CN" sz="1800" dirty="0">
              <a:solidFill>
                <a:srgbClr val="C00000"/>
              </a:solidFill>
            </a:endParaRPr>
          </a:p>
          <a:p>
            <a:pPr marL="504000" lvl="1" indent="-342900">
              <a:lnSpc>
                <a:spcPct val="130000"/>
              </a:lnSpc>
              <a:spcBef>
                <a:spcPts val="0"/>
              </a:spcBef>
            </a:pPr>
            <a:r>
              <a:rPr lang="zh-CN" altLang="en-US" sz="1800" dirty="0">
                <a:solidFill>
                  <a:srgbClr val="045FC4"/>
                </a:solidFill>
              </a:rPr>
              <a:t>需要顺序访问顶点邻居，计算效率低且不规则。</a:t>
            </a:r>
            <a:endParaRPr lang="en-US" altLang="zh-CN" sz="1800" dirty="0">
              <a:solidFill>
                <a:srgbClr val="045FC4"/>
              </a:solidFill>
            </a:endParaRPr>
          </a:p>
          <a:p>
            <a:pPr marL="504000" lvl="1" indent="-342900">
              <a:lnSpc>
                <a:spcPct val="130000"/>
              </a:lnSpc>
              <a:spcBef>
                <a:spcPts val="0"/>
              </a:spcBef>
            </a:pPr>
            <a:r>
              <a:rPr lang="zh-CN" altLang="en-US" sz="1800" dirty="0"/>
              <a:t>广泛应用于最新算法中，如</a:t>
            </a:r>
            <a:r>
              <a:rPr lang="en-US" altLang="zh-CN" sz="1800" dirty="0"/>
              <a:t>PMBE</a:t>
            </a:r>
            <a:r>
              <a:rPr lang="zh-CN" altLang="en-US" sz="1800" dirty="0"/>
              <a:t>，</a:t>
            </a:r>
            <a:r>
              <a:rPr lang="en-US" altLang="zh-CN" sz="1800" dirty="0" err="1"/>
              <a:t>ooMBEA</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位图</a:t>
            </a:r>
          </a:p>
          <a:p>
            <a:pPr marL="504000" lvl="1" indent="-342000">
              <a:lnSpc>
                <a:spcPct val="130000"/>
              </a:lnSpc>
              <a:spcBef>
                <a:spcPts val="0"/>
              </a:spcBef>
            </a:pPr>
            <a:r>
              <a:rPr lang="zh-CN" altLang="en-US" sz="1800" dirty="0">
                <a:solidFill>
                  <a:srgbClr val="C00000"/>
                </a:solidFill>
              </a:rPr>
              <a:t>计算高效，适用于小的稠密图。</a:t>
            </a:r>
            <a:endParaRPr lang="en-US" altLang="zh-CN" sz="1800" dirty="0">
              <a:solidFill>
                <a:srgbClr val="C00000"/>
              </a:solidFill>
            </a:endParaRPr>
          </a:p>
          <a:p>
            <a:pPr marL="504000" lvl="1" indent="-342000">
              <a:lnSpc>
                <a:spcPct val="130000"/>
              </a:lnSpc>
              <a:spcBef>
                <a:spcPts val="0"/>
              </a:spcBef>
            </a:pPr>
            <a:r>
              <a:rPr lang="zh-CN" altLang="en-US" sz="1800" dirty="0">
                <a:solidFill>
                  <a:srgbClr val="045FC4"/>
                </a:solidFill>
              </a:rPr>
              <a:t>高存储占用，不适用于大规模稀疏图。</a:t>
            </a:r>
            <a:endParaRPr lang="en-US" altLang="zh-CN" sz="1800" dirty="0">
              <a:solidFill>
                <a:srgbClr val="045FC4"/>
              </a:solidFill>
            </a:endParaRPr>
          </a:p>
          <a:p>
            <a:pPr marL="504000" lvl="1" indent="-342000">
              <a:lnSpc>
                <a:spcPct val="130000"/>
              </a:lnSpc>
              <a:spcBef>
                <a:spcPts val="0"/>
              </a:spcBef>
            </a:pPr>
            <a:r>
              <a:rPr lang="zh-CN" altLang="en-US" sz="1800" dirty="0"/>
              <a:t>应用于早期算法中，如</a:t>
            </a:r>
            <a:r>
              <a:rPr lang="en-US" altLang="zh-CN" sz="1800" dirty="0"/>
              <a:t>LCM-MBC</a:t>
            </a:r>
            <a:r>
              <a:rPr lang="zh-CN" altLang="en-US" sz="1800" dirty="0"/>
              <a:t>，</a:t>
            </a:r>
            <a:r>
              <a:rPr lang="en-US" altLang="zh-CN" sz="1800" dirty="0" err="1"/>
              <a:t>iMBEA</a:t>
            </a:r>
            <a:r>
              <a:rPr lang="zh-CN" altLang="en-US" sz="1800" dirty="0"/>
              <a:t>。</a:t>
            </a:r>
            <a:endParaRPr lang="en-US" altLang="zh-CN" sz="1800" dirty="0">
              <a:solidFill>
                <a:srgbClr val="045FC4"/>
              </a:solidFill>
            </a:endParaRPr>
          </a:p>
          <a:p>
            <a:pPr>
              <a:lnSpc>
                <a:spcPct val="130000"/>
              </a:lnSpc>
              <a:spcBef>
                <a:spcPts val="0"/>
              </a:spcBef>
              <a:buFont typeface="Wingdings" panose="05000000000000000000" pitchFamily="2" charset="2"/>
              <a:buChar char="Ø"/>
            </a:pPr>
            <a:r>
              <a:rPr lang="en-US" altLang="zh-CN" sz="2000" b="1" dirty="0"/>
              <a:t> </a:t>
            </a:r>
            <a:r>
              <a:rPr lang="zh-CN" altLang="en-US" sz="2000" b="1" dirty="0"/>
              <a:t>哈希表</a:t>
            </a:r>
          </a:p>
          <a:p>
            <a:pPr marL="504000" lvl="1" indent="-342000">
              <a:lnSpc>
                <a:spcPct val="130000"/>
              </a:lnSpc>
              <a:spcBef>
                <a:spcPts val="0"/>
              </a:spcBef>
            </a:pPr>
            <a:r>
              <a:rPr lang="zh-CN" altLang="en-US" sz="1800" dirty="0">
                <a:solidFill>
                  <a:srgbClr val="C00000"/>
                </a:solidFill>
              </a:rPr>
              <a:t>适用于快速查找和插入元素。</a:t>
            </a:r>
            <a:endParaRPr lang="en-US" altLang="zh-CN" sz="1800" dirty="0">
              <a:solidFill>
                <a:srgbClr val="C00000"/>
              </a:solidFill>
            </a:endParaRPr>
          </a:p>
          <a:p>
            <a:pPr marL="504000" lvl="1" indent="-342000">
              <a:lnSpc>
                <a:spcPct val="130000"/>
              </a:lnSpc>
              <a:spcBef>
                <a:spcPts val="0"/>
              </a:spcBef>
            </a:pPr>
            <a:r>
              <a:rPr lang="zh-CN" altLang="en-US" sz="1800" dirty="0">
                <a:solidFill>
                  <a:srgbClr val="045FC4"/>
                </a:solidFill>
              </a:rPr>
              <a:t>涉及大量的随机内存访问和更高的内存使用</a:t>
            </a:r>
            <a:endParaRPr lang="en-US" altLang="zh-CN" sz="1800" dirty="0">
              <a:solidFill>
                <a:srgbClr val="045FC4"/>
              </a:solidFill>
            </a:endParaRPr>
          </a:p>
          <a:p>
            <a:pPr marL="504000" lvl="1" indent="-342000">
              <a:lnSpc>
                <a:spcPct val="130000"/>
              </a:lnSpc>
              <a:spcBef>
                <a:spcPts val="0"/>
              </a:spcBef>
            </a:pPr>
            <a:r>
              <a:rPr lang="zh-CN" altLang="en-US" sz="1800" dirty="0"/>
              <a:t>仅应用于</a:t>
            </a:r>
            <a:r>
              <a:rPr lang="en-US" altLang="zh-CN" sz="1800" dirty="0" err="1"/>
              <a:t>ParMBE</a:t>
            </a:r>
            <a:endParaRPr lang="en-US" altLang="zh-CN" sz="1800" dirty="0"/>
          </a:p>
        </p:txBody>
      </p:sp>
    </p:spTree>
    <p:extLst>
      <p:ext uri="{BB962C8B-B14F-4D97-AF65-F5344CB8AC3E}">
        <p14:creationId xmlns:p14="http://schemas.microsoft.com/office/powerpoint/2010/main" val="4252787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1876845"/>
            <a:ext cx="4255646" cy="18792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1952193"/>
            <a:ext cx="4255646"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原图中大量的无效内存访问</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502411"/>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本文观察到计算过程中，访问原图中不在当前</a:t>
            </a:r>
            <a:r>
              <a:rPr lang="zh-CN" altLang="en-US" sz="2000" dirty="0">
                <a:solidFill>
                  <a:srgbClr val="1019FE"/>
                </a:solidFill>
                <a:latin typeface="微软雅黑" panose="020B0503020204020204" pitchFamily="34" charset="-122"/>
                <a:ea typeface="微软雅黑" panose="020B0503020204020204" pitchFamily="34" charset="-122"/>
              </a:rPr>
              <a:t>计算子图</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的顶点对计算结果并无影响，是无效的。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C5EFA562-100C-4839-A944-9F5AAB0A62B1}"/>
              </a:ext>
            </a:extLst>
          </p:cNvPr>
          <p:cNvPicPr>
            <a:picLocks noChangeAspect="1"/>
          </p:cNvPicPr>
          <p:nvPr/>
        </p:nvPicPr>
        <p:blipFill>
          <a:blip r:embed="rId2"/>
          <a:stretch>
            <a:fillRect/>
          </a:stretch>
        </p:blipFill>
        <p:spPr>
          <a:xfrm>
            <a:off x="7793671" y="5271583"/>
            <a:ext cx="3239294" cy="1498172"/>
          </a:xfrm>
          <a:prstGeom prst="rect">
            <a:avLst/>
          </a:prstGeom>
        </p:spPr>
      </p:pic>
      <p:pic>
        <p:nvPicPr>
          <p:cNvPr id="4" name="图片 3">
            <a:extLst>
              <a:ext uri="{FF2B5EF4-FFF2-40B4-BE49-F238E27FC236}">
                <a16:creationId xmlns:a16="http://schemas.microsoft.com/office/drawing/2014/main" id="{06A511F6-86C7-4103-A9DC-0DEDE9F153D6}"/>
              </a:ext>
            </a:extLst>
          </p:cNvPr>
          <p:cNvPicPr>
            <a:picLocks noChangeAspect="1"/>
          </p:cNvPicPr>
          <p:nvPr/>
        </p:nvPicPr>
        <p:blipFill>
          <a:blip r:embed="rId3"/>
          <a:stretch>
            <a:fillRect/>
          </a:stretch>
        </p:blipFill>
        <p:spPr>
          <a:xfrm>
            <a:off x="6257378" y="1034207"/>
            <a:ext cx="5610772" cy="4176835"/>
          </a:xfrm>
          <a:prstGeom prst="rect">
            <a:avLst/>
          </a:prstGeom>
        </p:spPr>
      </p:pic>
      <mc:AlternateContent xmlns:mc="http://schemas.openxmlformats.org/markup-compatibility/2006" xmlns:a14="http://schemas.microsoft.com/office/drawing/2010/main">
        <mc:Choice Requires="a14">
          <p:sp>
            <p:nvSpPr>
              <p:cNvPr id="79" name="内容占位符 6">
                <a:extLst>
                  <a:ext uri="{FF2B5EF4-FFF2-40B4-BE49-F238E27FC236}">
                    <a16:creationId xmlns:a16="http://schemas.microsoft.com/office/drawing/2014/main" id="{DE962706-5128-4F12-A0DF-80C719FDED5D}"/>
                  </a:ext>
                </a:extLst>
              </p:cNvPr>
              <p:cNvSpPr txBox="1">
                <a:spLocks/>
              </p:cNvSpPr>
              <p:nvPr/>
            </p:nvSpPr>
            <p:spPr>
              <a:xfrm>
                <a:off x="523352" y="3928570"/>
                <a:ext cx="5610772" cy="264307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 计算子图</a:t>
                </a:r>
                <a:endParaRPr lang="en-US" altLang="zh-CN" sz="2400" b="1" dirty="0"/>
              </a:p>
              <a:p>
                <a:pPr marL="161100" lvl="1" indent="0">
                  <a:lnSpc>
                    <a:spcPct val="130000"/>
                  </a:lnSpc>
                  <a:spcBef>
                    <a:spcPts val="0"/>
                  </a:spcBef>
                  <a:buNone/>
                </a:pPr>
                <a:r>
                  <a:rPr lang="zh-CN" altLang="en-US" dirty="0"/>
                  <a:t>对于枚举节点</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𝐿</m:t>
                    </m:r>
                    <m:r>
                      <a:rPr lang="en-US" altLang="zh-CN">
                        <a:latin typeface="Cambria Math" panose="02040503050406030204" pitchFamily="18" charset="0"/>
                      </a:rPr>
                      <m:t>,</m:t>
                    </m:r>
                    <m:r>
                      <a:rPr lang="en-US" altLang="zh-CN">
                        <a:latin typeface="Cambria Math" panose="02040503050406030204" pitchFamily="18" charset="0"/>
                      </a:rPr>
                      <m:t>𝑅</m:t>
                    </m:r>
                    <m:r>
                      <a:rPr lang="en-US" altLang="zh-CN">
                        <a:latin typeface="Cambria Math" panose="02040503050406030204" pitchFamily="18" charset="0"/>
                      </a:rPr>
                      <m:t>,</m:t>
                    </m:r>
                    <m:r>
                      <a:rPr lang="en-US" altLang="zh-CN">
                        <a:latin typeface="Cambria Math" panose="02040503050406030204" pitchFamily="18" charset="0"/>
                      </a:rPr>
                      <m:t>𝐶</m:t>
                    </m:r>
                    <m:r>
                      <a:rPr lang="en-US" altLang="zh-CN">
                        <a:latin typeface="Cambria Math" panose="02040503050406030204" pitchFamily="18" charset="0"/>
                      </a:rPr>
                      <m:t>)</m:t>
                    </m:r>
                  </m:oMath>
                </a14:m>
                <a:r>
                  <a:rPr lang="zh-CN" altLang="en-US" dirty="0"/>
                  <a:t>，其计算子图是</a:t>
                </a:r>
                <a14:m>
                  <m:oMath xmlns:m="http://schemas.openxmlformats.org/officeDocument/2006/math">
                    <m:r>
                      <a:rPr lang="en-US" altLang="zh-CN">
                        <a:latin typeface="Cambria Math" panose="02040503050406030204" pitchFamily="18" charset="0"/>
                      </a:rPr>
                      <m:t>𝐿</m:t>
                    </m:r>
                  </m:oMath>
                </a14:m>
                <a:r>
                  <a:rPr lang="zh-CN" altLang="en-US" dirty="0"/>
                  <a:t>和</a:t>
                </a:r>
                <a14:m>
                  <m:oMath xmlns:m="http://schemas.openxmlformats.org/officeDocument/2006/math">
                    <m:r>
                      <a:rPr lang="en-US" altLang="zh-CN">
                        <a:latin typeface="Cambria Math" panose="02040503050406030204" pitchFamily="18" charset="0"/>
                      </a:rPr>
                      <m:t>𝐶</m:t>
                    </m:r>
                  </m:oMath>
                </a14:m>
                <a:r>
                  <a:rPr lang="zh-CN" altLang="en-US" dirty="0"/>
                  <a:t>中顶点组成的子图，包含</a:t>
                </a:r>
                <a14:m>
                  <m:oMath xmlns:m="http://schemas.openxmlformats.org/officeDocument/2006/math">
                    <m:r>
                      <a:rPr lang="zh-CN" altLang="en-US" dirty="0">
                        <a:latin typeface="Cambria Math" panose="02040503050406030204" pitchFamily="18" charset="0"/>
                      </a:rPr>
                      <m:t>原图中</m:t>
                    </m:r>
                    <m:r>
                      <a:rPr lang="en-US" altLang="zh-CN">
                        <a:latin typeface="Cambria Math" panose="02040503050406030204" pitchFamily="18" charset="0"/>
                      </a:rPr>
                      <m:t>𝐿</m:t>
                    </m:r>
                  </m:oMath>
                </a14:m>
                <a:r>
                  <a:rPr lang="zh-CN" altLang="en-US" dirty="0"/>
                  <a:t>和</a:t>
                </a:r>
                <a14:m>
                  <m:oMath xmlns:m="http://schemas.openxmlformats.org/officeDocument/2006/math">
                    <m:r>
                      <a:rPr lang="en-US" altLang="zh-CN">
                        <a:latin typeface="Cambria Math" panose="02040503050406030204" pitchFamily="18" charset="0"/>
                      </a:rPr>
                      <m:t>𝐶</m:t>
                    </m:r>
                    <m:r>
                      <a:rPr lang="zh-CN" altLang="en-US">
                        <a:latin typeface="Cambria Math" panose="02040503050406030204" pitchFamily="18" charset="0"/>
                      </a:rPr>
                      <m:t>的</m:t>
                    </m:r>
                  </m:oMath>
                </a14:m>
                <a:r>
                  <a:rPr lang="zh-CN" altLang="en-US" dirty="0"/>
                  <a:t>所有边。</a:t>
                </a:r>
                <a:endParaRPr lang="en-US" altLang="zh-CN" dirty="0"/>
              </a:p>
              <a:p>
                <a:pPr>
                  <a:lnSpc>
                    <a:spcPct val="130000"/>
                  </a:lnSpc>
                  <a:spcBef>
                    <a:spcPts val="0"/>
                  </a:spcBef>
                  <a:buFont typeface="Wingdings" panose="05000000000000000000" pitchFamily="2" charset="2"/>
                  <a:buChar char="Ø"/>
                </a:pPr>
                <a:r>
                  <a:rPr lang="en-US" altLang="zh-CN" sz="2400" b="1" dirty="0"/>
                  <a:t> </a:t>
                </a:r>
                <a:r>
                  <a:rPr lang="zh-CN" altLang="en-US" sz="2400" b="1" dirty="0"/>
                  <a:t>示例</a:t>
                </a:r>
                <a:endParaRPr lang="en-US" altLang="zh-CN" sz="2400" b="1" dirty="0"/>
              </a:p>
              <a:p>
                <a:pPr marL="161100" lvl="1" indent="0">
                  <a:lnSpc>
                    <a:spcPct val="130000"/>
                  </a:lnSpc>
                  <a:spcBef>
                    <a:spcPts val="0"/>
                  </a:spcBef>
                  <a:buNone/>
                </a:pPr>
                <a:r>
                  <a:rPr lang="zh-CN" altLang="en-US" dirty="0"/>
                  <a:t>右图为二分图</a:t>
                </a:r>
                <a:r>
                  <a:rPr lang="en-US" altLang="zh-CN" dirty="0"/>
                  <a:t>G2</a:t>
                </a:r>
                <a:r>
                  <a:rPr lang="zh-CN" altLang="en-US" dirty="0"/>
                  <a:t>对应枚举树中，根节点</a:t>
                </a:r>
                <a:r>
                  <a:rPr lang="en-US" altLang="zh-CN" dirty="0"/>
                  <a:t>w</a:t>
                </a:r>
                <a:r>
                  <a:rPr lang="zh-CN" altLang="en-US" dirty="0"/>
                  <a:t>遍历</a:t>
                </a:r>
                <a:r>
                  <a:rPr lang="en-US" altLang="zh-CN" dirty="0"/>
                  <a:t>v1</a:t>
                </a:r>
                <a:r>
                  <a:rPr lang="zh-CN" altLang="en-US" dirty="0"/>
                  <a:t>产生节点</a:t>
                </a:r>
                <a:r>
                  <a:rPr lang="en-US" altLang="zh-CN" dirty="0"/>
                  <a:t>x</a:t>
                </a:r>
                <a:r>
                  <a:rPr lang="zh-CN" altLang="en-US" dirty="0"/>
                  <a:t>的示意图。据图可知，节点</a:t>
                </a:r>
                <a:r>
                  <a:rPr lang="en-US" altLang="zh-CN" dirty="0"/>
                  <a:t>w</a:t>
                </a:r>
                <a:r>
                  <a:rPr lang="zh-CN" altLang="en-US" dirty="0"/>
                  <a:t>对应计算子图之外的顶点对节点</a:t>
                </a:r>
                <a:r>
                  <a:rPr lang="en-US" altLang="zh-CN" dirty="0"/>
                  <a:t>x</a:t>
                </a:r>
                <a:r>
                  <a:rPr lang="zh-CN" altLang="en-US" dirty="0"/>
                  <a:t>的计算是无影响的。</a:t>
                </a:r>
              </a:p>
            </p:txBody>
          </p:sp>
        </mc:Choice>
        <mc:Fallback xmlns="">
          <p:sp>
            <p:nvSpPr>
              <p:cNvPr id="79" name="内容占位符 6">
                <a:extLst>
                  <a:ext uri="{FF2B5EF4-FFF2-40B4-BE49-F238E27FC236}">
                    <a16:creationId xmlns:a16="http://schemas.microsoft.com/office/drawing/2014/main" id="{DE962706-5128-4F12-A0DF-80C719FDED5D}"/>
                  </a:ext>
                </a:extLst>
              </p:cNvPr>
              <p:cNvSpPr txBox="1">
                <a:spLocks noRot="1" noChangeAspect="1" noMove="1" noResize="1" noEditPoints="1" noAdjustHandles="1" noChangeArrowheads="1" noChangeShapeType="1" noTextEdit="1"/>
              </p:cNvSpPr>
              <p:nvPr/>
            </p:nvSpPr>
            <p:spPr>
              <a:xfrm>
                <a:off x="523352" y="3928570"/>
                <a:ext cx="5610772" cy="2643078"/>
              </a:xfrm>
              <a:prstGeom prst="rect">
                <a:avLst/>
              </a:prstGeom>
              <a:blipFill>
                <a:blip r:embed="rId4"/>
                <a:stretch>
                  <a:fillRect l="-978" r="-4239" b="-34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600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1876845"/>
            <a:ext cx="4255646" cy="18792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1952193"/>
            <a:ext cx="4338307"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原图中大量的无效内存访问</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502411"/>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本文观察到计算过程中，访问原图中不在当前计算子图的顶点对计算结果并无影响，是无效的。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8BEBEC8-8B98-4F4C-A832-6AAC2346B524}"/>
              </a:ext>
            </a:extLst>
          </p:cNvPr>
          <p:cNvPicPr>
            <a:picLocks noChangeAspect="1"/>
          </p:cNvPicPr>
          <p:nvPr/>
        </p:nvPicPr>
        <p:blipFill>
          <a:blip r:embed="rId2"/>
          <a:stretch>
            <a:fillRect/>
          </a:stretch>
        </p:blipFill>
        <p:spPr>
          <a:xfrm>
            <a:off x="5099164" y="1338718"/>
            <a:ext cx="7026063" cy="2854103"/>
          </a:xfrm>
          <a:prstGeom prst="rect">
            <a:avLst/>
          </a:prstGeom>
        </p:spPr>
      </p:pic>
      <p:pic>
        <p:nvPicPr>
          <p:cNvPr id="3" name="图片 2">
            <a:extLst>
              <a:ext uri="{FF2B5EF4-FFF2-40B4-BE49-F238E27FC236}">
                <a16:creationId xmlns:a16="http://schemas.microsoft.com/office/drawing/2014/main" id="{BADDD342-79BD-4D6F-811F-2D345A81C31C}"/>
              </a:ext>
            </a:extLst>
          </p:cNvPr>
          <p:cNvPicPr>
            <a:picLocks noChangeAspect="1"/>
          </p:cNvPicPr>
          <p:nvPr/>
        </p:nvPicPr>
        <p:blipFill>
          <a:blip r:embed="rId3"/>
          <a:stretch>
            <a:fillRect/>
          </a:stretch>
        </p:blipFill>
        <p:spPr>
          <a:xfrm>
            <a:off x="5597980" y="4097169"/>
            <a:ext cx="6028429" cy="2644825"/>
          </a:xfrm>
          <a:prstGeom prst="rect">
            <a:avLst/>
          </a:prstGeom>
        </p:spPr>
      </p:pic>
      <mc:AlternateContent xmlns:mc="http://schemas.openxmlformats.org/markup-compatibility/2006" xmlns:a14="http://schemas.microsoft.com/office/drawing/2010/main">
        <mc:Choice Requires="a14">
          <p:sp>
            <p:nvSpPr>
              <p:cNvPr id="115" name="内容占位符 6">
                <a:extLst>
                  <a:ext uri="{FF2B5EF4-FFF2-40B4-BE49-F238E27FC236}">
                    <a16:creationId xmlns:a16="http://schemas.microsoft.com/office/drawing/2014/main" id="{CDAD6965-54B0-4227-AD99-C5DE982D122E}"/>
                  </a:ext>
                </a:extLst>
              </p:cNvPr>
              <p:cNvSpPr txBox="1">
                <a:spLocks/>
              </p:cNvSpPr>
              <p:nvPr/>
            </p:nvSpPr>
            <p:spPr>
              <a:xfrm>
                <a:off x="760855" y="3927502"/>
                <a:ext cx="4338307" cy="264307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 观察</a:t>
                </a:r>
                <a:r>
                  <a:rPr lang="en-US" altLang="zh-CN" sz="2400" b="1" dirty="0"/>
                  <a:t>1</a:t>
                </a:r>
                <a:r>
                  <a:rPr lang="zh-CN" altLang="en-US" sz="2400" b="1" dirty="0"/>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由当前节点</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对应的</a:t>
                </a:r>
                <a14:m>
                  <m:oMath xmlns:m="http://schemas.openxmlformats.org/officeDocument/2006/math">
                    <m:r>
                      <a:rPr lang="en-US" altLang="zh-CN" sz="2400" i="1">
                        <a:latin typeface="Cambria Math" panose="02040503050406030204" pitchFamily="18" charset="0"/>
                      </a:rPr>
                      <m:t>𝐿</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400" i="1">
                        <a:latin typeface="Cambria Math" panose="02040503050406030204" pitchFamily="18" charset="0"/>
                      </a:rPr>
                      <m:t>𝐶</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中顶点组成的计算子图大小是</a:t>
                </a:r>
                <a:r>
                  <a:rPr lang="zh-CN" altLang="en-US" sz="2400" dirty="0">
                    <a:solidFill>
                      <a:srgbClr val="1019FE"/>
                    </a:solidFill>
                    <a:latin typeface="微软雅黑" panose="020B0503020204020204" pitchFamily="34" charset="-122"/>
                    <a:ea typeface="微软雅黑" panose="020B0503020204020204" pitchFamily="34" charset="-122"/>
                  </a:rPr>
                  <a:t>动态变化</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的，且</a:t>
                </a:r>
                <a:r>
                  <a:rPr lang="zh-CN" altLang="en-US" sz="2400" dirty="0">
                    <a:solidFill>
                      <a:srgbClr val="1019FE"/>
                    </a:solidFill>
                    <a:latin typeface="微软雅黑" panose="020B0503020204020204" pitchFamily="34" charset="-122"/>
                    <a:ea typeface="微软雅黑" panose="020B0503020204020204" pitchFamily="34" charset="-122"/>
                  </a:rPr>
                  <a:t>大多数子图较小</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ts val="0"/>
                  </a:spcBef>
                  <a:buFont typeface="Wingdings" panose="05000000000000000000" pitchFamily="2" charset="2"/>
                  <a:buChar char="Ø"/>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观察</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：当前枚举节点的计算子图可</a:t>
                </a:r>
                <a:r>
                  <a:rPr lang="zh-CN" altLang="en-US" sz="2400" dirty="0">
                    <a:solidFill>
                      <a:srgbClr val="1019FE"/>
                    </a:solidFill>
                    <a:latin typeface="微软雅黑" panose="020B0503020204020204" pitchFamily="34" charset="-122"/>
                    <a:ea typeface="微软雅黑" panose="020B0503020204020204" pitchFamily="34" charset="-122"/>
                  </a:rPr>
                  <a:t>直接</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用于节点生成。</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ts val="0"/>
                  </a:spcBef>
                  <a:buFont typeface="Wingdings" panose="05000000000000000000" pitchFamily="2" charset="2"/>
                  <a:buChar char="Ø"/>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观察</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：现有算法需要访问其当前计算子图外的顶点。</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61100" lvl="1" indent="0">
                  <a:lnSpc>
                    <a:spcPct val="130000"/>
                  </a:lnSpc>
                  <a:spcBef>
                    <a:spcPts val="0"/>
                  </a:spcBef>
                  <a:buNone/>
                </a:pPr>
                <a:endParaRPr lang="zh-CN" altLang="en-US" dirty="0"/>
              </a:p>
            </p:txBody>
          </p:sp>
        </mc:Choice>
        <mc:Fallback xmlns="">
          <p:sp>
            <p:nvSpPr>
              <p:cNvPr id="115" name="内容占位符 6">
                <a:extLst>
                  <a:ext uri="{FF2B5EF4-FFF2-40B4-BE49-F238E27FC236}">
                    <a16:creationId xmlns:a16="http://schemas.microsoft.com/office/drawing/2014/main" id="{CDAD6965-54B0-4227-AD99-C5DE982D122E}"/>
                  </a:ext>
                </a:extLst>
              </p:cNvPr>
              <p:cNvSpPr txBox="1">
                <a:spLocks noRot="1" noChangeAspect="1" noMove="1" noResize="1" noEditPoints="1" noAdjustHandles="1" noChangeArrowheads="1" noChangeShapeType="1" noTextEdit="1"/>
              </p:cNvSpPr>
              <p:nvPr/>
            </p:nvSpPr>
            <p:spPr>
              <a:xfrm>
                <a:off x="760855" y="3927502"/>
                <a:ext cx="4338307" cy="2643078"/>
              </a:xfrm>
              <a:prstGeom prst="rect">
                <a:avLst/>
              </a:prstGeom>
              <a:blipFill>
                <a:blip r:embed="rId4"/>
                <a:stretch>
                  <a:fillRect l="-1266" t="-922" r="-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060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205A697E-77FE-4C6E-9E06-5E25EEC0D53A}"/>
              </a:ext>
            </a:extLst>
          </p:cNvPr>
          <p:cNvSpPr/>
          <p:nvPr/>
        </p:nvSpPr>
        <p:spPr>
          <a:xfrm>
            <a:off x="760854" y="2184565"/>
            <a:ext cx="4547741" cy="19635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7BB993E-DA81-499E-AB43-F2FBA7A66BF9}"/>
              </a:ext>
            </a:extLst>
          </p:cNvPr>
          <p:cNvSpPr/>
          <p:nvPr/>
        </p:nvSpPr>
        <p:spPr>
          <a:xfrm>
            <a:off x="914187" y="2259914"/>
            <a:ext cx="4763044"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邻接表上高昂的集合运算开销</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9C22A415-512A-4FA0-93E6-0C77F936ECDA}"/>
              </a:ext>
            </a:extLst>
          </p:cNvPr>
          <p:cNvSpPr txBox="1"/>
          <p:nvPr/>
        </p:nvSpPr>
        <p:spPr>
          <a:xfrm>
            <a:off x="914187" y="2810132"/>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基于邻接表进行集合操作需要对两个集合对应的邻接表进行顺序串行比较，带来较大的计算开销。</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83B2BC2-7D1C-4573-9A72-536C16D8C788}"/>
              </a:ext>
            </a:extLst>
          </p:cNvPr>
          <p:cNvPicPr>
            <a:picLocks noChangeAspect="1"/>
          </p:cNvPicPr>
          <p:nvPr/>
        </p:nvPicPr>
        <p:blipFill>
          <a:blip r:embed="rId2"/>
          <a:stretch>
            <a:fillRect/>
          </a:stretch>
        </p:blipFill>
        <p:spPr>
          <a:xfrm>
            <a:off x="6250738" y="1138273"/>
            <a:ext cx="5735665" cy="5661724"/>
          </a:xfrm>
          <a:prstGeom prst="rect">
            <a:avLst/>
          </a:prstGeom>
        </p:spPr>
      </p:pic>
      <p:sp>
        <p:nvSpPr>
          <p:cNvPr id="62" name="内容占位符 6">
            <a:extLst>
              <a:ext uri="{FF2B5EF4-FFF2-40B4-BE49-F238E27FC236}">
                <a16:creationId xmlns:a16="http://schemas.microsoft.com/office/drawing/2014/main" id="{340FD28E-1A52-4864-A248-FF10C8ED5550}"/>
              </a:ext>
            </a:extLst>
          </p:cNvPr>
          <p:cNvSpPr txBox="1">
            <a:spLocks/>
          </p:cNvSpPr>
          <p:nvPr/>
        </p:nvSpPr>
        <p:spPr>
          <a:xfrm>
            <a:off x="760854" y="4618346"/>
            <a:ext cx="4506093" cy="14622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示例</a:t>
            </a:r>
            <a:endParaRPr lang="en-US" altLang="zh-CN" sz="2000" b="1" dirty="0"/>
          </a:p>
          <a:p>
            <a:pPr marL="161100" lvl="1" indent="0">
              <a:lnSpc>
                <a:spcPct val="130000"/>
              </a:lnSpc>
              <a:spcBef>
                <a:spcPts val="0"/>
              </a:spcBef>
              <a:buNone/>
            </a:pPr>
            <a:r>
              <a:rPr lang="zh-CN" altLang="en-US" sz="2000" dirty="0"/>
              <a:t>对于</a:t>
            </a:r>
            <a:r>
              <a:rPr lang="en-US" altLang="zh-CN" sz="2000" dirty="0"/>
              <a:t>v</a:t>
            </a:r>
            <a:r>
              <a:rPr lang="en-US" altLang="zh-CN" sz="2000" baseline="-25000" dirty="0"/>
              <a:t>0</a:t>
            </a:r>
            <a:r>
              <a:rPr lang="zh-CN" altLang="en-US" sz="2000" dirty="0"/>
              <a:t>和</a:t>
            </a:r>
            <a:r>
              <a:rPr lang="en-US" altLang="zh-CN" sz="2000" dirty="0"/>
              <a:t>v</a:t>
            </a:r>
            <a:r>
              <a:rPr lang="en-US" altLang="zh-CN" sz="2000" baseline="-25000" dirty="0"/>
              <a:t>1</a:t>
            </a:r>
            <a:r>
              <a:rPr lang="zh-CN" altLang="en-US" sz="2000" dirty="0"/>
              <a:t>共同邻居的计算，基于邻接表需要</a:t>
            </a:r>
            <a:r>
              <a:rPr lang="en-US" altLang="zh-CN" sz="2000" dirty="0"/>
              <a:t>5</a:t>
            </a:r>
            <a:r>
              <a:rPr lang="zh-CN" altLang="en-US" sz="2000" dirty="0"/>
              <a:t>步；而基于位图仅需要</a:t>
            </a:r>
            <a:r>
              <a:rPr lang="en-US" altLang="zh-CN" sz="2000" dirty="0"/>
              <a:t>1</a:t>
            </a:r>
            <a:r>
              <a:rPr lang="zh-CN" altLang="en-US" sz="2000" dirty="0"/>
              <a:t>步。</a:t>
            </a:r>
          </a:p>
        </p:txBody>
      </p:sp>
    </p:spTree>
    <p:extLst>
      <p:ext uri="{BB962C8B-B14F-4D97-AF65-F5344CB8AC3E}">
        <p14:creationId xmlns:p14="http://schemas.microsoft.com/office/powerpoint/2010/main" val="399750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4" y="1316374"/>
            <a:ext cx="2842406" cy="954107"/>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基于局部计算子图的优化方法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332773"/>
            <a:ext cx="4046210"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latin typeface="Arial Narrow" panose="020B0606020202030204" pitchFamily="34" charset="0"/>
              </a:rPr>
              <a:t>Local Computational </a:t>
            </a:r>
            <a:r>
              <a:rPr lang="en-US" altLang="zh-CN" sz="1800" dirty="0" err="1">
                <a:latin typeface="Arial Narrow" panose="020B0606020202030204" pitchFamily="34" charset="0"/>
              </a:rPr>
              <a:t>subGraph</a:t>
            </a:r>
            <a:r>
              <a:rPr lang="zh-CN" altLang="en-US" sz="1800" dirty="0">
                <a:latin typeface="Arial Narrow" panose="020B0606020202030204" pitchFamily="34" charset="0"/>
              </a:rPr>
              <a:t>，</a:t>
            </a:r>
            <a:r>
              <a:rPr lang="en-US" altLang="zh-CN" sz="1800" dirty="0">
                <a:latin typeface="Arial Narrow" panose="020B0606020202030204" pitchFamily="34" charset="0"/>
              </a:rPr>
              <a:t>LCG</a:t>
            </a:r>
            <a:endParaRPr lang="en-US" altLang="zh-CN" sz="1800"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zh-CN" altLang="en-US" sz="1800" dirty="0"/>
              <a:t>动态</a:t>
            </a:r>
            <a:r>
              <a:rPr lang="zh-CN" altLang="en-US" sz="1800" dirty="0">
                <a:solidFill>
                  <a:srgbClr val="1019FE"/>
                </a:solidFill>
              </a:rPr>
              <a:t>缓存局部计算子图</a:t>
            </a:r>
            <a:r>
              <a:rPr lang="zh-CN" altLang="en-US" sz="1800" dirty="0"/>
              <a:t>，并基于该子图重新设计算法的核心操作，以提升枚举性能。</a:t>
            </a:r>
            <a:endParaRPr lang="en-US" altLang="zh-CN" sz="1800" dirty="0"/>
          </a:p>
          <a:p>
            <a:pPr marL="504000" lvl="1" indent="-342900">
              <a:lnSpc>
                <a:spcPct val="130000"/>
              </a:lnSpc>
              <a:spcBef>
                <a:spcPts val="0"/>
              </a:spcBef>
            </a:pPr>
            <a:r>
              <a:rPr lang="zh-CN" altLang="en-US" sz="1800" dirty="0"/>
              <a:t>减少计算 </a:t>
            </a:r>
            <a:r>
              <a:rPr lang="en-US" altLang="zh-CN" sz="1800" dirty="0"/>
              <a:t>R′</a:t>
            </a:r>
            <a:r>
              <a:rPr lang="zh-CN" altLang="en-US" sz="1800" dirty="0"/>
              <a:t>和 </a:t>
            </a:r>
            <a:r>
              <a:rPr lang="en-US" altLang="zh-CN" sz="1800" dirty="0"/>
              <a:t>C′</a:t>
            </a:r>
            <a:r>
              <a:rPr lang="zh-CN" altLang="en-US" sz="1800" dirty="0"/>
              <a:t>时的无效</a:t>
            </a:r>
            <a:r>
              <a:rPr lang="zh-CN" altLang="en-US" sz="1800" dirty="0">
                <a:solidFill>
                  <a:srgbClr val="1019FE"/>
                </a:solidFill>
              </a:rPr>
              <a:t>顶点</a:t>
            </a:r>
            <a:r>
              <a:rPr lang="zh-CN" altLang="en-US" sz="1800" dirty="0"/>
              <a:t>访问。</a:t>
            </a:r>
            <a:endParaRPr lang="en-US" altLang="zh-CN" sz="1800" dirty="0"/>
          </a:p>
          <a:p>
            <a:pPr marL="504000" lvl="1" indent="-342900">
              <a:lnSpc>
                <a:spcPct val="130000"/>
              </a:lnSpc>
              <a:spcBef>
                <a:spcPts val="0"/>
              </a:spcBef>
            </a:pPr>
            <a:r>
              <a:rPr lang="zh-CN" altLang="en-US" sz="1800" dirty="0"/>
              <a:t>消除计算 </a:t>
            </a:r>
            <a:r>
              <a:rPr lang="en-US" altLang="zh-CN" sz="1800" dirty="0"/>
              <a:t>L′</a:t>
            </a:r>
            <a:r>
              <a:rPr lang="zh-CN" altLang="en-US" sz="1800" dirty="0"/>
              <a:t>时的重复</a:t>
            </a:r>
            <a:r>
              <a:rPr lang="zh-CN" altLang="en-US" sz="1800" dirty="0">
                <a:solidFill>
                  <a:srgbClr val="1019FE"/>
                </a:solidFill>
              </a:rPr>
              <a:t>集合</a:t>
            </a:r>
            <a:r>
              <a:rPr lang="zh-CN" altLang="en-US" sz="1800" dirty="0"/>
              <a:t>运算。</a:t>
            </a:r>
            <a:endParaRPr lang="en-US" altLang="zh-CN" sz="1800" dirty="0"/>
          </a:p>
          <a:p>
            <a:pPr marL="504000" lvl="1" indent="-342900">
              <a:lnSpc>
                <a:spcPct val="130000"/>
              </a:lnSpc>
              <a:spcBef>
                <a:spcPts val="0"/>
              </a:spcBef>
            </a:pPr>
            <a:r>
              <a:rPr lang="zh-CN" altLang="en-US" sz="1800" dirty="0"/>
              <a:t>节点生成前裁剪无效</a:t>
            </a:r>
            <a:r>
              <a:rPr lang="zh-CN" altLang="en-US" sz="1800" dirty="0">
                <a:solidFill>
                  <a:srgbClr val="1019FE"/>
                </a:solidFill>
              </a:rPr>
              <a:t>枚举节点</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提升中间结果的利用率。</a:t>
            </a:r>
            <a:endParaRPr lang="en-US" altLang="zh-CN" sz="1800" dirty="0"/>
          </a:p>
          <a:p>
            <a:pPr marL="504000" lvl="1" indent="-342900">
              <a:lnSpc>
                <a:spcPct val="130000"/>
              </a:lnSpc>
              <a:spcBef>
                <a:spcPts val="0"/>
              </a:spcBef>
            </a:pPr>
            <a:r>
              <a:rPr lang="zh-CN" altLang="en-US" sz="1800" dirty="0"/>
              <a:t>生成更加平衡的枚举树。</a:t>
            </a:r>
            <a:endParaRPr lang="en-US" altLang="zh-CN" sz="1800" dirty="0"/>
          </a:p>
        </p:txBody>
      </p:sp>
      <p:pic>
        <p:nvPicPr>
          <p:cNvPr id="2" name="图片 1">
            <a:extLst>
              <a:ext uri="{FF2B5EF4-FFF2-40B4-BE49-F238E27FC236}">
                <a16:creationId xmlns:a16="http://schemas.microsoft.com/office/drawing/2014/main" id="{D2B66F40-F196-46D8-A3A2-E627121FD0DE}"/>
              </a:ext>
            </a:extLst>
          </p:cNvPr>
          <p:cNvPicPr>
            <a:picLocks noChangeAspect="1"/>
          </p:cNvPicPr>
          <p:nvPr/>
        </p:nvPicPr>
        <p:blipFill>
          <a:blip r:embed="rId2"/>
          <a:stretch>
            <a:fillRect/>
          </a:stretch>
        </p:blipFill>
        <p:spPr>
          <a:xfrm>
            <a:off x="4419602" y="1066326"/>
            <a:ext cx="7776805" cy="5675666"/>
          </a:xfrm>
          <a:prstGeom prst="rect">
            <a:avLst/>
          </a:prstGeom>
        </p:spPr>
      </p:pic>
    </p:spTree>
    <p:extLst>
      <p:ext uri="{BB962C8B-B14F-4D97-AF65-F5344CB8AC3E}">
        <p14:creationId xmlns:p14="http://schemas.microsoft.com/office/powerpoint/2010/main" val="352659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4" y="1316374"/>
            <a:ext cx="2842406" cy="954107"/>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基于位图的动态子图方法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2332773"/>
                <a:ext cx="3970012" cy="42019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latin typeface="Arial Narrow" panose="020B0606020202030204" pitchFamily="34" charset="0"/>
                  </a:rPr>
                  <a:t>Bitmap-based Dynamic Subgraph</a:t>
                </a:r>
                <a:r>
                  <a:rPr lang="zh-CN" altLang="en-US" sz="1800" dirty="0">
                    <a:latin typeface="Arial Narrow" panose="020B0606020202030204" pitchFamily="34" charset="0"/>
                  </a:rPr>
                  <a:t>，</a:t>
                </a:r>
                <a:r>
                  <a:rPr lang="en-US" altLang="zh-CN" sz="1800" dirty="0">
                    <a:latin typeface="Arial Narrow" panose="020B0606020202030204" pitchFamily="34" charset="0"/>
                  </a:rPr>
                  <a:t>BDS</a:t>
                </a:r>
                <a:endParaRPr lang="en-US" altLang="zh-CN" sz="1800"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zh-CN" altLang="en-US" sz="1800" dirty="0"/>
                  <a:t>利用位图加速小型计算子图中的集合运算操作。</a:t>
                </a:r>
                <a:endParaRPr lang="en-US" altLang="zh-CN" sz="1800" dirty="0"/>
              </a:p>
              <a:p>
                <a:pPr marL="504000" lvl="1" indent="-342900">
                  <a:lnSpc>
                    <a:spcPct val="130000"/>
                  </a:lnSpc>
                  <a:spcBef>
                    <a:spcPts val="0"/>
                  </a:spcBef>
                </a:pPr>
                <a:r>
                  <a:rPr lang="zh-CN" altLang="en-US" sz="1800" dirty="0"/>
                  <a:t>设置阈值</a:t>
                </a:r>
                <a:r>
                  <a:rPr lang="en-US" altLang="zh-CN" sz="1800" dirty="0"/>
                  <a:t>τ</a:t>
                </a:r>
                <a:r>
                  <a:rPr lang="zh-CN" altLang="en-US" sz="1800" dirty="0"/>
                  <a:t>，并在当前节点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𝐿</m:t>
                        </m:r>
                        <m:r>
                          <a:rPr lang="en-US" altLang="zh-CN" sz="1800" i="1">
                            <a:latin typeface="Cambria Math" panose="02040503050406030204" pitchFamily="18" charset="0"/>
                          </a:rPr>
                          <m:t>,</m:t>
                        </m:r>
                        <m:r>
                          <a:rPr lang="en-US" altLang="zh-CN" sz="1800" i="1">
                            <a:latin typeface="Cambria Math" panose="02040503050406030204" pitchFamily="18" charset="0"/>
                          </a:rPr>
                          <m:t>𝑅</m:t>
                        </m:r>
                        <m:r>
                          <a:rPr lang="en-US" altLang="zh-CN" sz="1800" i="1">
                            <a:latin typeface="Cambria Math" panose="02040503050406030204" pitchFamily="18" charset="0"/>
                          </a:rPr>
                          <m:t>,</m:t>
                        </m:r>
                        <m:r>
                          <a:rPr lang="en-US" altLang="zh-CN" sz="1800" i="1">
                            <a:latin typeface="Cambria Math" panose="02040503050406030204" pitchFamily="18" charset="0"/>
                          </a:rPr>
                          <m:t>𝐶</m:t>
                        </m:r>
                      </m:e>
                    </m:d>
                    <m:r>
                      <a:rPr lang="zh-CN" altLang="en-US" sz="1800" i="1" smtClean="0">
                        <a:latin typeface="Cambria Math" panose="02040503050406030204" pitchFamily="18" charset="0"/>
                      </a:rPr>
                      <m:t>的</m:t>
                    </m:r>
                  </m:oMath>
                </a14:m>
                <a:r>
                  <a:rPr lang="en-US" altLang="zh-CN" sz="1800" dirty="0"/>
                  <a:t>|L|</a:t>
                </a:r>
                <a:r>
                  <a:rPr lang="zh-CN" altLang="en-US" sz="1800" dirty="0"/>
                  <a:t>≤</a:t>
                </a:r>
                <a:r>
                  <a:rPr lang="en-US" altLang="zh-CN" sz="1800" dirty="0"/>
                  <a:t>τ</a:t>
                </a:r>
                <a:r>
                  <a:rPr lang="zh-CN" altLang="en-US" sz="1800" dirty="0"/>
                  <a:t>时动态创建子图</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结合两种不同图存储结构的优势。</a:t>
                </a:r>
                <a:endParaRPr lang="en-US" altLang="zh-CN" sz="1800" dirty="0"/>
              </a:p>
              <a:p>
                <a:pPr marL="504000" lvl="1" indent="-342900">
                  <a:lnSpc>
                    <a:spcPct val="130000"/>
                  </a:lnSpc>
                  <a:spcBef>
                    <a:spcPts val="0"/>
                  </a:spcBef>
                </a:pPr>
                <a:r>
                  <a:rPr lang="zh-CN" altLang="en-US" sz="1800" dirty="0"/>
                  <a:t>充分利用二分图的特点。</a:t>
                </a:r>
                <a:endParaRPr lang="en-US" altLang="zh-CN" sz="1800" dirty="0"/>
              </a:p>
            </p:txBody>
          </p:sp>
        </mc:Choice>
        <mc:Fallback xmlns="">
          <p:sp>
            <p:nvSpPr>
              <p:cNvPr id="112" name="内容占位符 6">
                <a:extLst>
                  <a:ext uri="{FF2B5EF4-FFF2-40B4-BE49-F238E27FC236}">
                    <a16:creationId xmlns:a16="http://schemas.microsoft.com/office/drawing/2014/main" id="{94FD7450-362B-49A1-985B-DFAE030F33BC}"/>
                  </a:ext>
                </a:extLst>
              </p:cNvPr>
              <p:cNvSpPr txBox="1">
                <a:spLocks noRot="1" noChangeAspect="1" noMove="1" noResize="1" noEditPoints="1" noAdjustHandles="1" noChangeArrowheads="1" noChangeShapeType="1" noTextEdit="1"/>
              </p:cNvSpPr>
              <p:nvPr/>
            </p:nvSpPr>
            <p:spPr>
              <a:xfrm>
                <a:off x="678188" y="2332773"/>
                <a:ext cx="3970012" cy="4201968"/>
              </a:xfrm>
              <a:prstGeom prst="rect">
                <a:avLst/>
              </a:prstGeom>
              <a:blipFill>
                <a:blip r:embed="rId2"/>
                <a:stretch>
                  <a:fillRect l="-920" r="-490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6E7103B-5764-4A28-9E08-EED588AB0F28}"/>
              </a:ext>
            </a:extLst>
          </p:cNvPr>
          <p:cNvPicPr>
            <a:picLocks noChangeAspect="1"/>
          </p:cNvPicPr>
          <p:nvPr/>
        </p:nvPicPr>
        <p:blipFill>
          <a:blip r:embed="rId3"/>
          <a:stretch>
            <a:fillRect/>
          </a:stretch>
        </p:blipFill>
        <p:spPr>
          <a:xfrm>
            <a:off x="4558875" y="1215598"/>
            <a:ext cx="7643764" cy="4432777"/>
          </a:xfrm>
          <a:prstGeom prst="rect">
            <a:avLst/>
          </a:prstGeom>
        </p:spPr>
      </p:pic>
      <p:sp>
        <p:nvSpPr>
          <p:cNvPr id="88" name="文本框 87">
            <a:extLst>
              <a:ext uri="{FF2B5EF4-FFF2-40B4-BE49-F238E27FC236}">
                <a16:creationId xmlns:a16="http://schemas.microsoft.com/office/drawing/2014/main" id="{2A736E12-88C6-42A6-94F3-2B71E42C407C}"/>
              </a:ext>
            </a:extLst>
          </p:cNvPr>
          <p:cNvSpPr txBox="1"/>
          <p:nvPr/>
        </p:nvSpPr>
        <p:spPr>
          <a:xfrm>
            <a:off x="7217989" y="5957506"/>
            <a:ext cx="1792478" cy="369332"/>
          </a:xfrm>
          <a:prstGeom prst="rect">
            <a:avLst/>
          </a:prstGeom>
          <a:noFill/>
        </p:spPr>
        <p:txBody>
          <a:bodyPr wrap="none" rtlCol="0">
            <a:spAutoFit/>
          </a:bodyPr>
          <a:lstStyle/>
          <a:p>
            <a:r>
              <a:rPr lang="zh-CN" altLang="en-US" dirty="0">
                <a:solidFill>
                  <a:schemeClr val="bg1">
                    <a:lumMod val="50000"/>
                  </a:schemeClr>
                </a:solidFill>
              </a:rPr>
              <a:t>示例中设置</a:t>
            </a:r>
            <a:r>
              <a:rPr lang="en-US" altLang="zh-CN" dirty="0">
                <a:solidFill>
                  <a:schemeClr val="bg1">
                    <a:lumMod val="50000"/>
                  </a:schemeClr>
                </a:solidFill>
              </a:rPr>
              <a:t>τ</a:t>
            </a:r>
            <a:r>
              <a:rPr lang="zh-CN" altLang="en-US" dirty="0">
                <a:solidFill>
                  <a:schemeClr val="bg1">
                    <a:lumMod val="50000"/>
                  </a:schemeClr>
                </a:solidFill>
              </a:rPr>
              <a:t>为</a:t>
            </a:r>
            <a:r>
              <a:rPr lang="en-US" altLang="zh-CN" dirty="0">
                <a:solidFill>
                  <a:schemeClr val="bg1">
                    <a:lumMod val="50000"/>
                  </a:schemeClr>
                </a:solidFill>
              </a:rPr>
              <a:t>4</a:t>
            </a:r>
            <a:endParaRPr lang="zh-CN" altLang="en-US" dirty="0">
              <a:solidFill>
                <a:schemeClr val="bg1">
                  <a:lumMod val="50000"/>
                </a:schemeClr>
              </a:solidFill>
            </a:endParaRPr>
          </a:p>
        </p:txBody>
      </p:sp>
    </p:spTree>
    <p:extLst>
      <p:ext uri="{BB962C8B-B14F-4D97-AF65-F5344CB8AC3E}">
        <p14:creationId xmlns:p14="http://schemas.microsoft.com/office/powerpoint/2010/main" val="398045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4" y="1316374"/>
            <a:ext cx="2842406"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AdaMBE</a:t>
            </a:r>
            <a:r>
              <a:rPr lang="zh-CN" altLang="en-US" dirty="0">
                <a:latin typeface="宋体" panose="02010600030101010101" pitchFamily="2" charset="-122"/>
                <a:ea typeface="宋体" panose="02010600030101010101" pitchFamily="2" charset="-122"/>
              </a:rPr>
              <a:t>算法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1979912"/>
            <a:ext cx="8986505" cy="45548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英文名称</a:t>
            </a:r>
            <a:r>
              <a:rPr lang="en-US" altLang="zh-CN" sz="2400" b="1" dirty="0"/>
              <a:t> </a:t>
            </a:r>
            <a:endParaRPr lang="en-US" altLang="zh-CN" sz="2400" b="1" dirty="0">
              <a:solidFill>
                <a:schemeClr val="tx1"/>
              </a:solidFill>
            </a:endParaRPr>
          </a:p>
          <a:p>
            <a:pPr marL="504000" lvl="1" indent="-342900">
              <a:lnSpc>
                <a:spcPct val="130000"/>
              </a:lnSpc>
              <a:spcBef>
                <a:spcPts val="0"/>
              </a:spcBef>
            </a:pPr>
            <a:r>
              <a:rPr lang="en-US" altLang="zh-CN" dirty="0">
                <a:latin typeface="Arial Narrow" panose="020B0606020202030204" pitchFamily="34" charset="0"/>
              </a:rPr>
              <a:t>Adaptive Maximal Biclique Enumeration</a:t>
            </a:r>
            <a:r>
              <a:rPr lang="zh-CN" altLang="en-US" dirty="0">
                <a:latin typeface="Arial Narrow" panose="020B0606020202030204" pitchFamily="34" charset="0"/>
              </a:rPr>
              <a:t>，</a:t>
            </a:r>
            <a:r>
              <a:rPr lang="en-US" altLang="zh-CN" dirty="0">
                <a:latin typeface="Arial Narrow" panose="020B0606020202030204" pitchFamily="34" charset="0"/>
              </a:rPr>
              <a:t>AdaMBE</a:t>
            </a:r>
            <a:endParaRPr lang="en-US" altLang="zh-CN"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核心思想</a:t>
            </a:r>
            <a:endParaRPr lang="en-US" altLang="zh-CN" sz="2400" b="1" dirty="0"/>
          </a:p>
          <a:p>
            <a:pPr marL="161100" lvl="1" indent="0">
              <a:lnSpc>
                <a:spcPct val="130000"/>
              </a:lnSpc>
              <a:spcBef>
                <a:spcPts val="0"/>
              </a:spcBef>
              <a:buNone/>
            </a:pPr>
            <a:r>
              <a:rPr lang="zh-CN" altLang="en-US" dirty="0"/>
              <a:t>根据极大二分团枚举的不同阶段，分别采用这两种方法。</a:t>
            </a:r>
            <a:endParaRPr lang="en-US" altLang="zh-CN" dirty="0"/>
          </a:p>
          <a:p>
            <a:pPr marL="504000" lvl="1" indent="-342900">
              <a:lnSpc>
                <a:spcPct val="130000"/>
              </a:lnSpc>
              <a:spcBef>
                <a:spcPts val="0"/>
              </a:spcBef>
            </a:pPr>
            <a:r>
              <a:rPr lang="zh-CN" altLang="en-US" dirty="0"/>
              <a:t>在原图和大计算子图中采用 </a:t>
            </a:r>
            <a:r>
              <a:rPr lang="en-US" altLang="zh-CN" dirty="0"/>
              <a:t>LCG </a:t>
            </a:r>
            <a:r>
              <a:rPr lang="zh-CN" altLang="en-US" dirty="0"/>
              <a:t>方法，利用动态缓存的计算子图提高计算效率。</a:t>
            </a:r>
            <a:endParaRPr lang="en-US" altLang="zh-CN" dirty="0"/>
          </a:p>
          <a:p>
            <a:pPr marL="504000" lvl="1" indent="-342900">
              <a:lnSpc>
                <a:spcPct val="130000"/>
              </a:lnSpc>
              <a:spcBef>
                <a:spcPts val="0"/>
              </a:spcBef>
            </a:pPr>
            <a:r>
              <a:rPr lang="zh-CN" altLang="en-US" dirty="0"/>
              <a:t>在小型计算子图中采用 </a:t>
            </a:r>
            <a:r>
              <a:rPr lang="en-US" altLang="zh-CN" dirty="0"/>
              <a:t>BDS </a:t>
            </a:r>
            <a:r>
              <a:rPr lang="zh-CN" altLang="en-US" dirty="0"/>
              <a:t>方法，通过位图加速其中的集合运算操作。</a:t>
            </a:r>
            <a:endParaRPr lang="en-US" altLang="zh-CN" dirty="0"/>
          </a:p>
          <a:p>
            <a:pPr marL="504000" lvl="1" indent="-342900">
              <a:lnSpc>
                <a:spcPct val="130000"/>
              </a:lnSpc>
              <a:spcBef>
                <a:spcPts val="0"/>
              </a:spcBef>
            </a:pPr>
            <a:endParaRPr lang="en-US" altLang="zh-CN" sz="1600" b="1" dirty="0"/>
          </a:p>
        </p:txBody>
      </p:sp>
    </p:spTree>
    <p:extLst>
      <p:ext uri="{BB962C8B-B14F-4D97-AF65-F5344CB8AC3E}">
        <p14:creationId xmlns:p14="http://schemas.microsoft.com/office/powerpoint/2010/main" val="330856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457200"/>
            <a:ext cx="115443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E61EB0-BA5C-40B1-A610-B0CF0E0C6D78}"/>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1</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绪论</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研究背景与问题</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国内外研究现状</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研究挑战</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研究内容与论文组织结构</a:t>
            </a:r>
            <a:endPar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742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latin typeface="Arial Narrow" panose="020B0606020202030204" pitchFamily="34" charset="0"/>
              </a:rPr>
              <a:t>一台配备有 </a:t>
            </a:r>
            <a:r>
              <a:rPr lang="en-US" altLang="zh-CN" dirty="0">
                <a:latin typeface="Arial Narrow" panose="020B0606020202030204" pitchFamily="34" charset="0"/>
              </a:rPr>
              <a:t>4 </a:t>
            </a:r>
            <a:r>
              <a:rPr lang="zh-CN" altLang="en-US" dirty="0">
                <a:latin typeface="Arial Narrow" panose="020B0606020202030204" pitchFamily="34" charset="0"/>
              </a:rPr>
              <a:t>个 </a:t>
            </a:r>
            <a:r>
              <a:rPr lang="en-US" altLang="zh-CN" dirty="0">
                <a:latin typeface="Arial Narrow" panose="020B0606020202030204" pitchFamily="34" charset="0"/>
              </a:rPr>
              <a:t>Intel Xeon</a:t>
            </a:r>
            <a:r>
              <a:rPr lang="zh-CN" altLang="en-US" dirty="0">
                <a:latin typeface="Arial Narrow" panose="020B0606020202030204" pitchFamily="34" charset="0"/>
              </a:rPr>
              <a:t>（</a:t>
            </a:r>
            <a:r>
              <a:rPr lang="en-US" altLang="zh-CN" dirty="0">
                <a:latin typeface="Arial Narrow" panose="020B0606020202030204" pitchFamily="34" charset="0"/>
              </a:rPr>
              <a:t>R</a:t>
            </a:r>
            <a:r>
              <a:rPr lang="zh-CN" altLang="en-US" dirty="0">
                <a:latin typeface="Arial Narrow" panose="020B0606020202030204" pitchFamily="34" charset="0"/>
              </a:rPr>
              <a:t>）</a:t>
            </a:r>
            <a:r>
              <a:rPr lang="en-US" altLang="zh-CN" dirty="0">
                <a:latin typeface="Arial Narrow" panose="020B0606020202030204" pitchFamily="34" charset="0"/>
              </a:rPr>
              <a:t>Gold 5318Y2.10GHz CPU </a:t>
            </a:r>
            <a:r>
              <a:rPr lang="zh-CN" altLang="en-US" dirty="0">
                <a:latin typeface="Arial Narrow" panose="020B0606020202030204" pitchFamily="34" charset="0"/>
              </a:rPr>
              <a:t>和 </a:t>
            </a:r>
            <a:r>
              <a:rPr lang="en-US" altLang="zh-CN" dirty="0">
                <a:latin typeface="Arial Narrow" panose="020B0606020202030204" pitchFamily="34" charset="0"/>
              </a:rPr>
              <a:t>128GB </a:t>
            </a:r>
            <a:r>
              <a:rPr lang="zh-CN" altLang="en-US" dirty="0">
                <a:latin typeface="Arial Narrow" panose="020B0606020202030204" pitchFamily="34" charset="0"/>
              </a:rPr>
              <a:t>内存的服务器，其中每个 </a:t>
            </a:r>
            <a:r>
              <a:rPr lang="en-US" altLang="zh-CN" dirty="0">
                <a:latin typeface="Arial Narrow" panose="020B0606020202030204" pitchFamily="34" charset="0"/>
              </a:rPr>
              <a:t>CPU </a:t>
            </a:r>
            <a:r>
              <a:rPr lang="zh-CN" altLang="en-US" dirty="0">
                <a:latin typeface="Arial Narrow" panose="020B0606020202030204" pitchFamily="34" charset="0"/>
              </a:rPr>
              <a:t>拥有 </a:t>
            </a:r>
            <a:r>
              <a:rPr lang="en-US" altLang="zh-CN" dirty="0">
                <a:latin typeface="Arial Narrow" panose="020B0606020202030204" pitchFamily="34" charset="0"/>
              </a:rPr>
              <a:t>24 </a:t>
            </a:r>
            <a:r>
              <a:rPr lang="zh-CN" altLang="en-US" dirty="0">
                <a:latin typeface="Arial Narrow" panose="020B0606020202030204" pitchFamily="34" charset="0"/>
              </a:rPr>
              <a:t>个计算核心，共计 </a:t>
            </a:r>
            <a:r>
              <a:rPr lang="en-US" altLang="zh-CN" dirty="0">
                <a:latin typeface="Arial Narrow" panose="020B0606020202030204" pitchFamily="34" charset="0"/>
              </a:rPr>
              <a:t>96 </a:t>
            </a:r>
            <a:r>
              <a:rPr lang="zh-CN" altLang="en-US" dirty="0">
                <a:latin typeface="Arial Narrow" panose="020B0606020202030204" pitchFamily="34" charset="0"/>
              </a:rPr>
              <a:t>个计算核心。 </a:t>
            </a:r>
            <a:endParaRPr lang="en-US" altLang="zh-CN" dirty="0">
              <a:solidFill>
                <a:schemeClr val="tx1"/>
              </a:solidFill>
              <a:latin typeface="Arial Narrow" panose="020B0606020202030204" pitchFamily="34" charset="0"/>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3</a:t>
            </a:r>
            <a:r>
              <a:rPr lang="zh-CN" altLang="en-US" dirty="0"/>
              <a:t>个最先进的串行算法</a:t>
            </a:r>
            <a:r>
              <a:rPr lang="en-US" altLang="zh-CN" dirty="0"/>
              <a:t>FMBE</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。默认情况下，实验使用</a:t>
            </a:r>
            <a:r>
              <a:rPr lang="en-US" altLang="zh-CN" dirty="0"/>
              <a:t>96</a:t>
            </a:r>
            <a:r>
              <a:rPr lang="zh-CN" altLang="en-US" dirty="0"/>
              <a:t>个线程来运行 </a:t>
            </a:r>
            <a:r>
              <a:rPr lang="en-US" altLang="zh-CN" dirty="0" err="1"/>
              <a:t>ParAdaMBE</a:t>
            </a:r>
            <a:r>
              <a:rPr lang="en-US" altLang="zh-CN" dirty="0"/>
              <a:t> </a:t>
            </a:r>
            <a:r>
              <a:rPr lang="zh-CN" altLang="en-US" dirty="0"/>
              <a:t>和 </a:t>
            </a:r>
            <a:r>
              <a:rPr lang="en-US" altLang="zh-CN" dirty="0" err="1"/>
              <a:t>ParMBE</a:t>
            </a:r>
            <a:r>
              <a:rPr lang="zh-CN" altLang="en-US" dirty="0"/>
              <a:t>。</a:t>
            </a:r>
            <a:endParaRPr lang="en-US" altLang="zh-CN" dirty="0"/>
          </a:p>
        </p:txBody>
      </p:sp>
      <p:pic>
        <p:nvPicPr>
          <p:cNvPr id="3" name="图片 2">
            <a:extLst>
              <a:ext uri="{FF2B5EF4-FFF2-40B4-BE49-F238E27FC236}">
                <a16:creationId xmlns:a16="http://schemas.microsoft.com/office/drawing/2014/main" id="{8F81CC9D-2FAD-446B-88F0-36C4E9151C1A}"/>
              </a:ext>
            </a:extLst>
          </p:cNvPr>
          <p:cNvPicPr>
            <a:picLocks noChangeAspect="1"/>
          </p:cNvPicPr>
          <p:nvPr/>
        </p:nvPicPr>
        <p:blipFill>
          <a:blip r:embed="rId2"/>
          <a:stretch>
            <a:fillRect/>
          </a:stretch>
        </p:blipFill>
        <p:spPr>
          <a:xfrm>
            <a:off x="4870444" y="2529766"/>
            <a:ext cx="7159093" cy="2310123"/>
          </a:xfrm>
          <a:prstGeom prst="rect">
            <a:avLst/>
          </a:prstGeom>
        </p:spPr>
      </p:pic>
    </p:spTree>
    <p:extLst>
      <p:ext uri="{BB962C8B-B14F-4D97-AF65-F5344CB8AC3E}">
        <p14:creationId xmlns:p14="http://schemas.microsoft.com/office/powerpoint/2010/main" val="3675096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173063"/>
            <a:ext cx="10864382" cy="1569660"/>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结论：在</a:t>
            </a:r>
            <a:r>
              <a:rPr lang="zh-CN" altLang="en-US" sz="2400" dirty="0">
                <a:solidFill>
                  <a:srgbClr val="1019FE"/>
                </a:solidFill>
                <a:latin typeface="仿宋" panose="02010609060101010101" pitchFamily="49" charset="-122"/>
                <a:ea typeface="仿宋" panose="02010609060101010101" pitchFamily="49" charset="-122"/>
              </a:rPr>
              <a:t>常规数据集</a:t>
            </a:r>
            <a:r>
              <a:rPr lang="zh-CN" altLang="en-US" sz="2400" dirty="0">
                <a:latin typeface="仿宋" panose="02010609060101010101" pitchFamily="49" charset="-122"/>
                <a:ea typeface="仿宋" panose="02010609060101010101" pitchFamily="49" charset="-122"/>
              </a:rPr>
              <a:t>测试中，</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算法相比现有最优串行算法运行时间缩短了</a:t>
            </a:r>
            <a:r>
              <a:rPr lang="en-US" altLang="zh-CN" sz="2400" dirty="0">
                <a:latin typeface="仿宋" panose="02010609060101010101" pitchFamily="49" charset="-122"/>
                <a:ea typeface="仿宋" panose="02010609060101010101" pitchFamily="49" charset="-122"/>
              </a:rPr>
              <a:t>1.6-49.7</a:t>
            </a:r>
            <a:r>
              <a:rPr lang="zh-CN" altLang="en-US" sz="2400" dirty="0">
                <a:latin typeface="仿宋" panose="02010609060101010101" pitchFamily="49" charset="-122"/>
                <a:ea typeface="仿宋" panose="02010609060101010101" pitchFamily="49" charset="-122"/>
              </a:rPr>
              <a:t>倍。</a:t>
            </a:r>
            <a:r>
              <a:rPr lang="en-US" altLang="zh-CN" sz="2400" dirty="0" err="1">
                <a:latin typeface="仿宋" panose="02010609060101010101" pitchFamily="49" charset="-122"/>
                <a:ea typeface="仿宋" panose="02010609060101010101" pitchFamily="49" charset="-122"/>
              </a:rPr>
              <a:t>ParAdaMBE</a:t>
            </a:r>
            <a:r>
              <a:rPr lang="zh-CN" altLang="en-US" sz="2400" dirty="0">
                <a:latin typeface="仿宋" panose="02010609060101010101" pitchFamily="49" charset="-122"/>
                <a:ea typeface="仿宋" panose="02010609060101010101" pitchFamily="49" charset="-122"/>
              </a:rPr>
              <a:t>算法比</a:t>
            </a:r>
            <a:r>
              <a:rPr lang="en-US" altLang="zh-CN" sz="2400" dirty="0" err="1">
                <a:latin typeface="仿宋" panose="02010609060101010101" pitchFamily="49" charset="-122"/>
                <a:ea typeface="仿宋" panose="02010609060101010101" pitchFamily="49" charset="-122"/>
              </a:rPr>
              <a:t>ParMBE</a:t>
            </a:r>
            <a:r>
              <a:rPr lang="zh-CN" altLang="en-US" sz="2400" dirty="0">
                <a:latin typeface="仿宋" panose="02010609060101010101" pitchFamily="49" charset="-122"/>
                <a:ea typeface="仿宋" panose="02010609060101010101" pitchFamily="49" charset="-122"/>
              </a:rPr>
              <a:t>运行时间缩短了</a:t>
            </a:r>
            <a:r>
              <a:rPr lang="en-US" altLang="zh-CN" sz="2400" dirty="0">
                <a:latin typeface="仿宋" panose="02010609060101010101" pitchFamily="49" charset="-122"/>
                <a:ea typeface="仿宋" panose="02010609060101010101" pitchFamily="49" charset="-122"/>
              </a:rPr>
              <a:t>2.5-137.8</a:t>
            </a:r>
            <a:r>
              <a:rPr lang="zh-CN" altLang="en-US" sz="2400" dirty="0">
                <a:latin typeface="仿宋" panose="02010609060101010101" pitchFamily="49" charset="-122"/>
                <a:ea typeface="仿宋" panose="02010609060101010101" pitchFamily="49" charset="-122"/>
              </a:rPr>
              <a:t>倍。在</a:t>
            </a:r>
            <a:r>
              <a:rPr lang="zh-CN" altLang="en-US" sz="2400" dirty="0">
                <a:solidFill>
                  <a:srgbClr val="1019FE"/>
                </a:solidFill>
                <a:latin typeface="仿宋" panose="02010609060101010101" pitchFamily="49" charset="-122"/>
                <a:ea typeface="仿宋" panose="02010609060101010101" pitchFamily="49" charset="-122"/>
              </a:rPr>
              <a:t>超大数据集</a:t>
            </a:r>
            <a:r>
              <a:rPr lang="zh-CN" altLang="en-US" sz="2400" dirty="0">
                <a:latin typeface="仿宋" panose="02010609060101010101" pitchFamily="49" charset="-122"/>
                <a:ea typeface="仿宋" panose="02010609060101010101" pitchFamily="49" charset="-122"/>
              </a:rPr>
              <a:t>测试中，仅</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和</a:t>
            </a:r>
            <a:r>
              <a:rPr lang="en-US" altLang="zh-CN" sz="2400" dirty="0" err="1">
                <a:latin typeface="仿宋" panose="02010609060101010101" pitchFamily="49" charset="-122"/>
                <a:ea typeface="仿宋" panose="02010609060101010101" pitchFamily="49" charset="-122"/>
              </a:rPr>
              <a:t>ParAdaMBE</a:t>
            </a:r>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48 </a:t>
            </a:r>
            <a:r>
              <a:rPr lang="zh-CN" altLang="en-US" sz="2400" dirty="0">
                <a:latin typeface="仿宋" panose="02010609060101010101" pitchFamily="49" charset="-122"/>
                <a:ea typeface="仿宋" panose="02010609060101010101" pitchFamily="49" charset="-122"/>
              </a:rPr>
              <a:t>小时内完成了对全部 </a:t>
            </a:r>
            <a:r>
              <a:rPr lang="en-US" altLang="zh-CN" sz="2400" dirty="0">
                <a:latin typeface="仿宋" panose="02010609060101010101" pitchFamily="49" charset="-122"/>
                <a:ea typeface="仿宋" panose="02010609060101010101" pitchFamily="49" charset="-122"/>
              </a:rPr>
              <a:t>196 </a:t>
            </a:r>
            <a:r>
              <a:rPr lang="zh-CN" altLang="en-US" sz="2400" dirty="0">
                <a:latin typeface="仿宋" panose="02010609060101010101" pitchFamily="49" charset="-122"/>
                <a:ea typeface="仿宋" panose="02010609060101010101" pitchFamily="49" charset="-122"/>
              </a:rPr>
              <a:t>亿极大二分团的枚举任务。</a:t>
            </a:r>
          </a:p>
        </p:txBody>
      </p:sp>
      <p:pic>
        <p:nvPicPr>
          <p:cNvPr id="2" name="图片 1">
            <a:extLst>
              <a:ext uri="{FF2B5EF4-FFF2-40B4-BE49-F238E27FC236}">
                <a16:creationId xmlns:a16="http://schemas.microsoft.com/office/drawing/2014/main" id="{B28ACF0C-4766-4C45-ABBF-B696F5ACDA3C}"/>
              </a:ext>
            </a:extLst>
          </p:cNvPr>
          <p:cNvPicPr>
            <a:picLocks noChangeAspect="1"/>
          </p:cNvPicPr>
          <p:nvPr/>
        </p:nvPicPr>
        <p:blipFill>
          <a:blip r:embed="rId2"/>
          <a:stretch>
            <a:fillRect/>
          </a:stretch>
        </p:blipFill>
        <p:spPr>
          <a:xfrm>
            <a:off x="1091401" y="2098049"/>
            <a:ext cx="5248264" cy="2932157"/>
          </a:xfrm>
          <a:prstGeom prst="rect">
            <a:avLst/>
          </a:prstGeom>
        </p:spPr>
      </p:pic>
      <p:pic>
        <p:nvPicPr>
          <p:cNvPr id="4" name="图片 3">
            <a:extLst>
              <a:ext uri="{FF2B5EF4-FFF2-40B4-BE49-F238E27FC236}">
                <a16:creationId xmlns:a16="http://schemas.microsoft.com/office/drawing/2014/main" id="{D19E5E9B-CA7A-4539-9D85-255C07DB1A27}"/>
              </a:ext>
            </a:extLst>
          </p:cNvPr>
          <p:cNvPicPr>
            <a:picLocks noChangeAspect="1"/>
          </p:cNvPicPr>
          <p:nvPr/>
        </p:nvPicPr>
        <p:blipFill>
          <a:blip r:embed="rId3"/>
          <a:stretch>
            <a:fillRect/>
          </a:stretch>
        </p:blipFill>
        <p:spPr>
          <a:xfrm>
            <a:off x="7519903" y="1335999"/>
            <a:ext cx="3869604" cy="3706011"/>
          </a:xfrm>
          <a:prstGeom prst="rect">
            <a:avLst/>
          </a:prstGeom>
        </p:spPr>
      </p:pic>
    </p:spTree>
    <p:extLst>
      <p:ext uri="{BB962C8B-B14F-4D97-AF65-F5344CB8AC3E}">
        <p14:creationId xmlns:p14="http://schemas.microsoft.com/office/powerpoint/2010/main" val="666145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9838421" y="1820944"/>
            <a:ext cx="2095279" cy="4093428"/>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结论：</a:t>
            </a:r>
            <a:r>
              <a:rPr lang="en-US" altLang="zh-CN" sz="2000" dirty="0">
                <a:latin typeface="仿宋" panose="02010609060101010101" pitchFamily="49" charset="-122"/>
                <a:ea typeface="仿宋" panose="02010609060101010101" pitchFamily="49" charset="-122"/>
              </a:rPr>
              <a:t>AdaMBE </a:t>
            </a:r>
            <a:r>
              <a:rPr lang="zh-CN" altLang="en-US" sz="2000" dirty="0">
                <a:latin typeface="仿宋" panose="02010609060101010101" pitchFamily="49" charset="-122"/>
                <a:ea typeface="仿宋" panose="02010609060101010101" pitchFamily="49" charset="-122"/>
              </a:rPr>
              <a:t>算法中所包含的</a:t>
            </a:r>
            <a:r>
              <a:rPr lang="en-US" altLang="zh-CN" sz="2000" dirty="0">
                <a:latin typeface="仿宋" panose="02010609060101010101" pitchFamily="49" charset="-122"/>
                <a:ea typeface="仿宋" panose="02010609060101010101" pitchFamily="49" charset="-122"/>
              </a:rPr>
              <a:t>LCG</a:t>
            </a:r>
            <a:r>
              <a:rPr lang="zh-CN" altLang="en-US" sz="2000" dirty="0">
                <a:latin typeface="仿宋" panose="02010609060101010101" pitchFamily="49" charset="-122"/>
                <a:ea typeface="仿宋" panose="02010609060101010101" pitchFamily="49" charset="-122"/>
              </a:rPr>
              <a:t>方法和</a:t>
            </a:r>
            <a:r>
              <a:rPr lang="en-US" altLang="zh-CN" sz="2000" dirty="0">
                <a:latin typeface="仿宋" panose="02010609060101010101" pitchFamily="49" charset="-122"/>
                <a:ea typeface="仿宋" panose="02010609060101010101" pitchFamily="49" charset="-122"/>
              </a:rPr>
              <a:t>BDS</a:t>
            </a:r>
            <a:r>
              <a:rPr lang="zh-CN" altLang="en-US" sz="2000" dirty="0">
                <a:latin typeface="仿宋" panose="02010609060101010101" pitchFamily="49" charset="-122"/>
                <a:ea typeface="仿宋" panose="02010609060101010101" pitchFamily="49" charset="-122"/>
              </a:rPr>
              <a:t>方法</a:t>
            </a:r>
            <a:r>
              <a:rPr lang="zh-CN" altLang="en-US" sz="2000" dirty="0">
                <a:solidFill>
                  <a:srgbClr val="1019FE"/>
                </a:solidFill>
                <a:latin typeface="仿宋" panose="02010609060101010101" pitchFamily="49" charset="-122"/>
                <a:ea typeface="仿宋" panose="02010609060101010101" pitchFamily="49" charset="-122"/>
              </a:rPr>
              <a:t>均带来枚举性能提升</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LCG</a:t>
            </a:r>
            <a:r>
              <a:rPr lang="zh-CN" altLang="en-US" sz="2000" dirty="0">
                <a:latin typeface="仿宋" panose="02010609060101010101" pitchFamily="49" charset="-122"/>
                <a:ea typeface="仿宋" panose="02010609060101010101" pitchFamily="49" charset="-122"/>
              </a:rPr>
              <a:t>方法对非极大二分团具有一定的</a:t>
            </a:r>
            <a:r>
              <a:rPr lang="zh-CN" altLang="en-US" sz="2000" dirty="0">
                <a:solidFill>
                  <a:srgbClr val="1019FE"/>
                </a:solidFill>
                <a:latin typeface="仿宋" panose="02010609060101010101" pitchFamily="49" charset="-122"/>
                <a:ea typeface="仿宋" panose="02010609060101010101" pitchFamily="49" charset="-122"/>
              </a:rPr>
              <a:t>剪枝作用</a:t>
            </a:r>
            <a:r>
              <a:rPr lang="zh-CN" altLang="en-US" sz="2000" dirty="0">
                <a:latin typeface="仿宋" panose="02010609060101010101" pitchFamily="49" charset="-122"/>
                <a:ea typeface="仿宋" panose="02010609060101010101" pitchFamily="49" charset="-122"/>
              </a:rPr>
              <a:t>。在 </a:t>
            </a:r>
            <a:r>
              <a:rPr lang="en-US" altLang="zh-CN" sz="2000" dirty="0">
                <a:latin typeface="仿宋" panose="02010609060101010101" pitchFamily="49" charset="-122"/>
                <a:ea typeface="仿宋" panose="02010609060101010101" pitchFamily="49" charset="-122"/>
              </a:rPr>
              <a:t>BDS </a:t>
            </a:r>
            <a:r>
              <a:rPr lang="zh-CN" altLang="en-US" sz="2000" dirty="0">
                <a:latin typeface="仿宋" panose="02010609060101010101" pitchFamily="49" charset="-122"/>
                <a:ea typeface="仿宋" panose="02010609060101010101" pitchFamily="49" charset="-122"/>
              </a:rPr>
              <a:t>方法可以优化的部分中，大多数数据集中</a:t>
            </a:r>
            <a:r>
              <a:rPr lang="zh-CN" altLang="en-US" sz="2000" dirty="0">
                <a:solidFill>
                  <a:srgbClr val="1019FE"/>
                </a:solidFill>
                <a:latin typeface="仿宋" panose="02010609060101010101" pitchFamily="49" charset="-122"/>
                <a:ea typeface="仿宋" panose="02010609060101010101" pitchFamily="49" charset="-122"/>
              </a:rPr>
              <a:t>小节点的运算时间缩短了 </a:t>
            </a:r>
            <a:r>
              <a:rPr lang="en-US" altLang="zh-CN" sz="2000" dirty="0">
                <a:solidFill>
                  <a:srgbClr val="1019FE"/>
                </a:solidFill>
                <a:latin typeface="仿宋" panose="02010609060101010101" pitchFamily="49" charset="-122"/>
                <a:ea typeface="仿宋" panose="02010609060101010101" pitchFamily="49" charset="-122"/>
              </a:rPr>
              <a:t>50% </a:t>
            </a:r>
            <a:r>
              <a:rPr lang="zh-CN" altLang="en-US" sz="2000" dirty="0">
                <a:solidFill>
                  <a:srgbClr val="1019FE"/>
                </a:solidFill>
                <a:latin typeface="仿宋" panose="02010609060101010101" pitchFamily="49" charset="-122"/>
                <a:ea typeface="仿宋" panose="02010609060101010101" pitchFamily="49" charset="-122"/>
              </a:rPr>
              <a:t>以上</a:t>
            </a:r>
            <a:r>
              <a:rPr lang="zh-CN" altLang="en-US" sz="2000" dirty="0">
                <a:latin typeface="仿宋" panose="02010609060101010101" pitchFamily="49" charset="-122"/>
                <a:ea typeface="仿宋" panose="02010609060101010101" pitchFamily="49" charset="-122"/>
              </a:rPr>
              <a:t>。</a:t>
            </a:r>
          </a:p>
        </p:txBody>
      </p:sp>
      <p:sp>
        <p:nvSpPr>
          <p:cNvPr id="18" name="文本框 17">
            <a:extLst>
              <a:ext uri="{FF2B5EF4-FFF2-40B4-BE49-F238E27FC236}">
                <a16:creationId xmlns:a16="http://schemas.microsoft.com/office/drawing/2014/main" id="{655848D5-1B46-4ED9-AA0B-133021AD532C}"/>
              </a:ext>
            </a:extLst>
          </p:cNvPr>
          <p:cNvSpPr txBox="1"/>
          <p:nvPr/>
        </p:nvSpPr>
        <p:spPr>
          <a:xfrm>
            <a:off x="542353" y="6306141"/>
            <a:ext cx="8881048"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AdaMBE-</a:t>
            </a:r>
            <a:r>
              <a:rPr lang="en-US" altLang="zh-CN" sz="1600" dirty="0" err="1">
                <a:solidFill>
                  <a:schemeClr val="bg1">
                    <a:lumMod val="50000"/>
                  </a:schemeClr>
                </a:solidFill>
                <a:latin typeface="仿宋" panose="02010609060101010101" pitchFamily="49" charset="-122"/>
                <a:ea typeface="仿宋" panose="02010609060101010101" pitchFamily="49" charset="-122"/>
              </a:rPr>
              <a:t>LCG,AdaMBE</a:t>
            </a:r>
            <a:r>
              <a:rPr lang="en-US" altLang="zh-CN" sz="1600" dirty="0">
                <a:solidFill>
                  <a:schemeClr val="bg1">
                    <a:lumMod val="50000"/>
                  </a:schemeClr>
                </a:solidFill>
                <a:latin typeface="仿宋" panose="02010609060101010101" pitchFamily="49" charset="-122"/>
                <a:ea typeface="仿宋" panose="02010609060101010101" pitchFamily="49" charset="-122"/>
              </a:rPr>
              <a:t>-BDS</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分别表示在基准算法上分别应用</a:t>
            </a:r>
            <a:r>
              <a:rPr lang="en-US" altLang="zh-CN" sz="1600" dirty="0">
                <a:solidFill>
                  <a:schemeClr val="bg1">
                    <a:lumMod val="50000"/>
                  </a:schemeClr>
                </a:solidFill>
                <a:latin typeface="仿宋" panose="02010609060101010101" pitchFamily="49" charset="-122"/>
                <a:ea typeface="仿宋" panose="02010609060101010101" pitchFamily="49" charset="-122"/>
              </a:rPr>
              <a:t>LCG</a:t>
            </a:r>
            <a:r>
              <a:rPr lang="zh-CN" altLang="en-US" sz="1600" dirty="0">
                <a:solidFill>
                  <a:schemeClr val="bg1">
                    <a:lumMod val="50000"/>
                  </a:schemeClr>
                </a:solidFill>
                <a:latin typeface="仿宋" panose="02010609060101010101" pitchFamily="49" charset="-122"/>
                <a:ea typeface="仿宋" panose="02010609060101010101" pitchFamily="49" charset="-122"/>
              </a:rPr>
              <a:t>和</a:t>
            </a:r>
            <a:r>
              <a:rPr lang="en-US" altLang="zh-CN" sz="1600" dirty="0">
                <a:solidFill>
                  <a:schemeClr val="bg1">
                    <a:lumMod val="50000"/>
                  </a:schemeClr>
                </a:solidFill>
                <a:latin typeface="仿宋" panose="02010609060101010101" pitchFamily="49" charset="-122"/>
                <a:ea typeface="仿宋" panose="02010609060101010101" pitchFamily="49" charset="-122"/>
              </a:rPr>
              <a:t>BDS</a:t>
            </a:r>
            <a:r>
              <a:rPr lang="zh-CN" altLang="en-US" sz="1600" dirty="0">
                <a:solidFill>
                  <a:schemeClr val="bg1">
                    <a:lumMod val="50000"/>
                  </a:schemeClr>
                </a:solidFill>
                <a:latin typeface="仿宋" panose="02010609060101010101" pitchFamily="49" charset="-122"/>
                <a:ea typeface="仿宋" panose="02010609060101010101" pitchFamily="49" charset="-122"/>
              </a:rPr>
              <a:t>方法所产生的变种</a:t>
            </a:r>
          </a:p>
        </p:txBody>
      </p:sp>
      <p:pic>
        <p:nvPicPr>
          <p:cNvPr id="3" name="图片 2">
            <a:extLst>
              <a:ext uri="{FF2B5EF4-FFF2-40B4-BE49-F238E27FC236}">
                <a16:creationId xmlns:a16="http://schemas.microsoft.com/office/drawing/2014/main" id="{8AADA0B9-B108-4E22-BD18-3200D171A625}"/>
              </a:ext>
            </a:extLst>
          </p:cNvPr>
          <p:cNvPicPr>
            <a:picLocks noChangeAspect="1"/>
          </p:cNvPicPr>
          <p:nvPr/>
        </p:nvPicPr>
        <p:blipFill>
          <a:blip r:embed="rId2"/>
          <a:stretch>
            <a:fillRect/>
          </a:stretch>
        </p:blipFill>
        <p:spPr>
          <a:xfrm>
            <a:off x="258300" y="1980768"/>
            <a:ext cx="4489243" cy="2151230"/>
          </a:xfrm>
          <a:prstGeom prst="rect">
            <a:avLst/>
          </a:prstGeom>
        </p:spPr>
      </p:pic>
      <p:pic>
        <p:nvPicPr>
          <p:cNvPr id="10" name="图片 9">
            <a:extLst>
              <a:ext uri="{FF2B5EF4-FFF2-40B4-BE49-F238E27FC236}">
                <a16:creationId xmlns:a16="http://schemas.microsoft.com/office/drawing/2014/main" id="{1753F8D8-D437-4B13-A9C0-F3FBA1381792}"/>
              </a:ext>
            </a:extLst>
          </p:cNvPr>
          <p:cNvPicPr>
            <a:picLocks noChangeAspect="1"/>
          </p:cNvPicPr>
          <p:nvPr/>
        </p:nvPicPr>
        <p:blipFill>
          <a:blip r:embed="rId3"/>
          <a:stretch>
            <a:fillRect/>
          </a:stretch>
        </p:blipFill>
        <p:spPr>
          <a:xfrm>
            <a:off x="5252185" y="1999768"/>
            <a:ext cx="4328639" cy="2142645"/>
          </a:xfrm>
          <a:prstGeom prst="rect">
            <a:avLst/>
          </a:prstGeom>
        </p:spPr>
      </p:pic>
      <p:pic>
        <p:nvPicPr>
          <p:cNvPr id="11" name="图片 10">
            <a:extLst>
              <a:ext uri="{FF2B5EF4-FFF2-40B4-BE49-F238E27FC236}">
                <a16:creationId xmlns:a16="http://schemas.microsoft.com/office/drawing/2014/main" id="{2A66FA6E-9695-4821-ABEF-DB4901AF6857}"/>
              </a:ext>
            </a:extLst>
          </p:cNvPr>
          <p:cNvPicPr>
            <a:picLocks noChangeAspect="1"/>
          </p:cNvPicPr>
          <p:nvPr/>
        </p:nvPicPr>
        <p:blipFill>
          <a:blip r:embed="rId4"/>
          <a:stretch>
            <a:fillRect/>
          </a:stretch>
        </p:blipFill>
        <p:spPr>
          <a:xfrm>
            <a:off x="5183611" y="4144085"/>
            <a:ext cx="4328639" cy="2051690"/>
          </a:xfrm>
          <a:prstGeom prst="rect">
            <a:avLst/>
          </a:prstGeom>
        </p:spPr>
      </p:pic>
      <p:pic>
        <p:nvPicPr>
          <p:cNvPr id="13" name="图片 12">
            <a:extLst>
              <a:ext uri="{FF2B5EF4-FFF2-40B4-BE49-F238E27FC236}">
                <a16:creationId xmlns:a16="http://schemas.microsoft.com/office/drawing/2014/main" id="{B274DDBC-202C-436C-8AEE-7F1493D652D3}"/>
              </a:ext>
            </a:extLst>
          </p:cNvPr>
          <p:cNvPicPr>
            <a:picLocks noChangeAspect="1"/>
          </p:cNvPicPr>
          <p:nvPr/>
        </p:nvPicPr>
        <p:blipFill>
          <a:blip r:embed="rId5"/>
          <a:stretch>
            <a:fillRect/>
          </a:stretch>
        </p:blipFill>
        <p:spPr>
          <a:xfrm>
            <a:off x="253058" y="4101014"/>
            <a:ext cx="4489242" cy="2104940"/>
          </a:xfrm>
          <a:prstGeom prst="rect">
            <a:avLst/>
          </a:prstGeom>
        </p:spPr>
      </p:pic>
    </p:spTree>
    <p:extLst>
      <p:ext uri="{BB962C8B-B14F-4D97-AF65-F5344CB8AC3E}">
        <p14:creationId xmlns:p14="http://schemas.microsoft.com/office/powerpoint/2010/main" val="915433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642963"/>
            <a:ext cx="10864382"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算法相较于已有算法在可扩展性和并行性上具有明显优势。</a:t>
            </a:r>
          </a:p>
        </p:txBody>
      </p:sp>
      <p:pic>
        <p:nvPicPr>
          <p:cNvPr id="2" name="图片 1">
            <a:extLst>
              <a:ext uri="{FF2B5EF4-FFF2-40B4-BE49-F238E27FC236}">
                <a16:creationId xmlns:a16="http://schemas.microsoft.com/office/drawing/2014/main" id="{D2EDCBA4-75C9-43F1-A65A-4D8FA5F7687F}"/>
              </a:ext>
            </a:extLst>
          </p:cNvPr>
          <p:cNvPicPr>
            <a:picLocks noChangeAspect="1"/>
          </p:cNvPicPr>
          <p:nvPr/>
        </p:nvPicPr>
        <p:blipFill>
          <a:blip r:embed="rId2"/>
          <a:stretch>
            <a:fillRect/>
          </a:stretch>
        </p:blipFill>
        <p:spPr>
          <a:xfrm>
            <a:off x="323850" y="2744278"/>
            <a:ext cx="4692642" cy="2566394"/>
          </a:xfrm>
          <a:prstGeom prst="rect">
            <a:avLst/>
          </a:prstGeom>
        </p:spPr>
      </p:pic>
      <p:pic>
        <p:nvPicPr>
          <p:cNvPr id="4" name="图片 3">
            <a:extLst>
              <a:ext uri="{FF2B5EF4-FFF2-40B4-BE49-F238E27FC236}">
                <a16:creationId xmlns:a16="http://schemas.microsoft.com/office/drawing/2014/main" id="{1F56F325-0BDD-49A9-A8CB-E706E749FBC2}"/>
              </a:ext>
            </a:extLst>
          </p:cNvPr>
          <p:cNvPicPr>
            <a:picLocks noChangeAspect="1"/>
          </p:cNvPicPr>
          <p:nvPr/>
        </p:nvPicPr>
        <p:blipFill>
          <a:blip r:embed="rId3"/>
          <a:stretch>
            <a:fillRect/>
          </a:stretch>
        </p:blipFill>
        <p:spPr>
          <a:xfrm>
            <a:off x="5315349" y="2641783"/>
            <a:ext cx="6710209" cy="2775681"/>
          </a:xfrm>
          <a:prstGeom prst="rect">
            <a:avLst/>
          </a:prstGeom>
        </p:spPr>
      </p:pic>
    </p:spTree>
    <p:extLst>
      <p:ext uri="{BB962C8B-B14F-4D97-AF65-F5344CB8AC3E}">
        <p14:creationId xmlns:p14="http://schemas.microsoft.com/office/powerpoint/2010/main" val="163993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0BD0A23-06E2-40F0-A9DE-D9997D3A39D0}"/>
              </a:ext>
            </a:extLst>
          </p:cNvPr>
          <p:cNvSpPr/>
          <p:nvPr/>
        </p:nvSpPr>
        <p:spPr>
          <a:xfrm>
            <a:off x="323850" y="1522778"/>
            <a:ext cx="10296000" cy="2637069"/>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提出局部计算子图的优化方法（</a:t>
            </a:r>
            <a:r>
              <a:rPr lang="en-US" altLang="zh-CN" sz="2800" dirty="0">
                <a:solidFill>
                  <a:srgbClr val="FF0000"/>
                </a:solidFill>
                <a:ea typeface="宋体" panose="02010600030101010101" pitchFamily="2" charset="-122"/>
              </a:rPr>
              <a:t>LCG</a:t>
            </a:r>
            <a:r>
              <a:rPr lang="zh-CN" altLang="en-US" sz="2800" dirty="0">
                <a:solidFill>
                  <a:schemeClr val="tx1">
                    <a:lumMod val="75000"/>
                    <a:lumOff val="25000"/>
                  </a:schemeClr>
                </a:solidFill>
                <a:ea typeface="宋体" panose="02010600030101010101" pitchFamily="2" charset="-122"/>
              </a:rPr>
              <a:t>）。</a:t>
            </a:r>
            <a:endParaRPr lang="en-US" altLang="zh-CN" sz="28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基于位图的动态子图</a:t>
            </a:r>
            <a:r>
              <a:rPr lang="zh-CN" altLang="en-US" sz="2800" dirty="0">
                <a:solidFill>
                  <a:schemeClr val="tx1">
                    <a:lumMod val="75000"/>
                    <a:lumOff val="25000"/>
                  </a:schemeClr>
                </a:solidFill>
                <a:ea typeface="宋体" panose="02010600030101010101" pitchFamily="2" charset="-122"/>
                <a:cs typeface="Times New Roman" panose="02020603050405020304" pitchFamily="18" charset="0"/>
              </a:rPr>
              <a:t>（</a:t>
            </a:r>
            <a:r>
              <a:rPr lang="en-US" altLang="zh-CN" sz="2800" dirty="0">
                <a:solidFill>
                  <a:srgbClr val="FF0000"/>
                </a:solidFill>
                <a:ea typeface="宋体" panose="02010600030101010101" pitchFamily="2" charset="-122"/>
                <a:cs typeface="Times New Roman" panose="02020603050405020304" pitchFamily="18" charset="0"/>
              </a:rPr>
              <a:t>BDS</a:t>
            </a:r>
            <a:r>
              <a:rPr lang="zh-CN" altLang="en-US" sz="28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28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结合</a:t>
            </a:r>
            <a:r>
              <a:rPr lang="en-US" altLang="zh-CN" sz="2800" dirty="0">
                <a:solidFill>
                  <a:schemeClr val="tx1">
                    <a:lumMod val="75000"/>
                    <a:lumOff val="25000"/>
                  </a:schemeClr>
                </a:solidFill>
                <a:ea typeface="宋体" panose="02010600030101010101" pitchFamily="2" charset="-122"/>
              </a:rPr>
              <a:t>LCG</a:t>
            </a:r>
            <a:r>
              <a:rPr lang="zh-CN" altLang="en-US" sz="2800" dirty="0">
                <a:solidFill>
                  <a:schemeClr val="tx1">
                    <a:lumMod val="75000"/>
                    <a:lumOff val="25000"/>
                  </a:schemeClr>
                </a:solidFill>
                <a:ea typeface="宋体" panose="02010600030101010101" pitchFamily="2" charset="-122"/>
              </a:rPr>
              <a:t>和</a:t>
            </a:r>
            <a:r>
              <a:rPr lang="en-US" altLang="zh-CN" sz="2800" dirty="0">
                <a:solidFill>
                  <a:schemeClr val="tx1">
                    <a:lumMod val="75000"/>
                    <a:lumOff val="25000"/>
                  </a:schemeClr>
                </a:solidFill>
                <a:ea typeface="宋体" panose="02010600030101010101" pitchFamily="2" charset="-122"/>
              </a:rPr>
              <a:t>BDS</a:t>
            </a:r>
            <a:r>
              <a:rPr lang="zh-CN" altLang="en-US" sz="2800" dirty="0">
                <a:solidFill>
                  <a:schemeClr val="tx1">
                    <a:lumMod val="75000"/>
                    <a:lumOff val="25000"/>
                  </a:schemeClr>
                </a:solidFill>
                <a:ea typeface="宋体" panose="02010600030101010101" pitchFamily="2" charset="-122"/>
              </a:rPr>
              <a:t>方法，形成高效的</a:t>
            </a:r>
            <a:r>
              <a:rPr lang="en-US" altLang="zh-CN" sz="2800" dirty="0">
                <a:solidFill>
                  <a:srgbClr val="FF0000"/>
                </a:solidFill>
                <a:ea typeface="宋体" panose="02010600030101010101" pitchFamily="2" charset="-122"/>
              </a:rPr>
              <a:t>AdaMBE</a:t>
            </a:r>
            <a:r>
              <a:rPr lang="zh-CN" altLang="en-US" sz="2800" dirty="0">
                <a:solidFill>
                  <a:schemeClr val="tx1">
                    <a:lumMod val="75000"/>
                    <a:lumOff val="25000"/>
                  </a:schemeClr>
                </a:solidFill>
                <a:ea typeface="宋体" panose="02010600030101010101" pitchFamily="2" charset="-122"/>
              </a:rPr>
              <a:t>算法。该算法有效</a:t>
            </a:r>
            <a:r>
              <a:rPr lang="zh-CN" altLang="en-US" sz="2800" dirty="0">
                <a:solidFill>
                  <a:srgbClr val="1019FE"/>
                </a:solidFill>
                <a:ea typeface="宋体" panose="02010600030101010101" pitchFamily="2" charset="-122"/>
              </a:rPr>
              <a:t>解决极大二分团枚举问题中计算不规则、静态数据结构低效的挑战。</a:t>
            </a:r>
            <a:endParaRPr lang="en-US" altLang="zh-CN" sz="2800" dirty="0">
              <a:solidFill>
                <a:schemeClr val="tx1">
                  <a:lumMod val="75000"/>
                  <a:lumOff val="25000"/>
                </a:schemeClr>
              </a:solidFill>
              <a:ea typeface="宋体" panose="02010600030101010101" pitchFamily="2" charset="-122"/>
            </a:endParaRPr>
          </a:p>
        </p:txBody>
      </p:sp>
      <p:sp>
        <p:nvSpPr>
          <p:cNvPr id="2" name="文本框 1">
            <a:extLst>
              <a:ext uri="{FF2B5EF4-FFF2-40B4-BE49-F238E27FC236}">
                <a16:creationId xmlns:a16="http://schemas.microsoft.com/office/drawing/2014/main" id="{086C6BE6-94E6-4C6D-9929-5B238826DEDB}"/>
              </a:ext>
            </a:extLst>
          </p:cNvPr>
          <p:cNvSpPr txBox="1"/>
          <p:nvPr/>
        </p:nvSpPr>
        <p:spPr>
          <a:xfrm>
            <a:off x="863600" y="4274018"/>
            <a:ext cx="10464800" cy="2508379"/>
          </a:xfrm>
          <a:prstGeom prst="rect">
            <a:avLst/>
          </a:prstGeom>
          <a:noFill/>
        </p:spPr>
        <p:txBody>
          <a:bodyPr wrap="square" rtlCol="0">
            <a:spAutoFit/>
          </a:bodyPr>
          <a:lstStyle/>
          <a:p>
            <a:pPr>
              <a:spcAft>
                <a:spcPts val="600"/>
              </a:spcAft>
            </a:pPr>
            <a:r>
              <a:rPr lang="zh-CN" altLang="en-US" sz="2800" dirty="0"/>
              <a:t>对应成果</a:t>
            </a:r>
            <a:endParaRPr lang="en-US" altLang="zh-CN" sz="2800" dirty="0"/>
          </a:p>
          <a:p>
            <a:pPr marL="457200" indent="-457200">
              <a:buAutoNum type="arabicPeriod"/>
            </a:pPr>
            <a:r>
              <a:rPr lang="en-US" altLang="zh-CN" sz="2000" b="1" dirty="0" err="1">
                <a:latin typeface="Arial Narrow" panose="020B0606020202030204" pitchFamily="34" charset="0"/>
              </a:rPr>
              <a:t>Zhe</a:t>
            </a:r>
            <a:r>
              <a:rPr lang="en-US" altLang="zh-CN" sz="2000" b="1" dirty="0">
                <a:latin typeface="Arial Narrow" panose="020B0606020202030204" pitchFamily="34" charset="0"/>
              </a:rPr>
              <a:t> Pan</a:t>
            </a:r>
            <a:r>
              <a:rPr lang="en-US" altLang="zh-CN" sz="2000" dirty="0">
                <a:latin typeface="Arial Narrow" panose="020B0606020202030204" pitchFamily="34" charset="0"/>
              </a:rPr>
              <a:t>, </a:t>
            </a:r>
            <a:r>
              <a:rPr lang="en-US" altLang="zh-CN" sz="2000" dirty="0" err="1">
                <a:latin typeface="Arial Narrow" panose="020B0606020202030204" pitchFamily="34" charset="0"/>
              </a:rPr>
              <a:t>Shuibing</a:t>
            </a:r>
            <a:r>
              <a:rPr lang="en-US" altLang="zh-CN" sz="2000" dirty="0">
                <a:latin typeface="Arial Narrow" panose="020B0606020202030204" pitchFamily="34" charset="0"/>
              </a:rPr>
              <a:t> He, Xu Li, </a:t>
            </a:r>
            <a:r>
              <a:rPr lang="en-US" altLang="zh-CN" sz="2000" dirty="0" err="1">
                <a:latin typeface="Arial Narrow" panose="020B0606020202030204" pitchFamily="34" charset="0"/>
              </a:rPr>
              <a:t>Xuechen</a:t>
            </a:r>
            <a:r>
              <a:rPr lang="en-US" altLang="zh-CN" sz="2000" dirty="0">
                <a:latin typeface="Arial Narrow" panose="020B0606020202030204" pitchFamily="34" charset="0"/>
              </a:rPr>
              <a:t> Zhang, </a:t>
            </a:r>
            <a:r>
              <a:rPr lang="en-US" altLang="zh-CN" sz="2000" dirty="0" err="1">
                <a:latin typeface="Arial Narrow" panose="020B0606020202030204" pitchFamily="34" charset="0"/>
              </a:rPr>
              <a:t>Yanlong</a:t>
            </a:r>
            <a:r>
              <a:rPr lang="en-US" altLang="zh-CN" sz="2000" dirty="0">
                <a:latin typeface="Arial Narrow" panose="020B0606020202030204" pitchFamily="34" charset="0"/>
              </a:rPr>
              <a:t> Yin, Rui Wang, </a:t>
            </a:r>
            <a:r>
              <a:rPr lang="en-US" altLang="zh-CN" sz="2000" dirty="0" err="1">
                <a:latin typeface="Arial Narrow" panose="020B0606020202030204" pitchFamily="34" charset="0"/>
              </a:rPr>
              <a:t>Lidan</a:t>
            </a:r>
            <a:r>
              <a:rPr lang="en-US" altLang="zh-CN" sz="2000" dirty="0">
                <a:latin typeface="Arial Narrow" panose="020B0606020202030204" pitchFamily="34" charset="0"/>
              </a:rPr>
              <a:t> </a:t>
            </a:r>
            <a:r>
              <a:rPr lang="en-US" altLang="zh-CN" sz="2000" dirty="0" err="1">
                <a:latin typeface="Arial Narrow" panose="020B0606020202030204" pitchFamily="34" charset="0"/>
              </a:rPr>
              <a:t>Shou,Mingli</a:t>
            </a:r>
            <a:r>
              <a:rPr lang="en-US" altLang="zh-CN" sz="2000" dirty="0">
                <a:latin typeface="Arial Narrow" panose="020B0606020202030204" pitchFamily="34" charset="0"/>
              </a:rPr>
              <a:t> Song, Xian-He Sun, Gang Chen. “Enumeration of Billions of Maximal Bicliques in Bipartite Graphs without Using GPUs”. Proceedings of the International Conference for High Performance Computing, Networking, Storage and Analysis (SC). 2024. Under Review</a:t>
            </a:r>
            <a:r>
              <a:rPr lang="en-US" altLang="zh-CN" sz="2000" b="1" dirty="0">
                <a:latin typeface="Arial Narrow" panose="020B0606020202030204" pitchFamily="34" charset="0"/>
              </a:rPr>
              <a:t>.</a:t>
            </a:r>
          </a:p>
          <a:p>
            <a:pPr marL="457200" indent="-457200">
              <a:buAutoNum type="arabicPeriod"/>
            </a:pPr>
            <a:r>
              <a:rPr lang="zh-CN" altLang="en-US" sz="2000" dirty="0">
                <a:latin typeface="Arial Narrow" panose="020B0606020202030204" pitchFamily="34" charset="0"/>
              </a:rPr>
              <a:t>何水兵</a:t>
            </a:r>
            <a:r>
              <a:rPr lang="en-US" altLang="zh-CN" sz="2000" dirty="0">
                <a:latin typeface="Arial Narrow" panose="020B0606020202030204" pitchFamily="34" charset="0"/>
              </a:rPr>
              <a:t>, </a:t>
            </a:r>
            <a:r>
              <a:rPr lang="zh-CN" altLang="en-US" sz="2000" b="1" dirty="0">
                <a:latin typeface="Arial Narrow" panose="020B0606020202030204" pitchFamily="34" charset="0"/>
              </a:rPr>
              <a:t>潘哲</a:t>
            </a:r>
            <a:r>
              <a:rPr lang="en-US" altLang="zh-CN" sz="2000" dirty="0">
                <a:latin typeface="Arial Narrow" panose="020B0606020202030204" pitchFamily="34" charset="0"/>
              </a:rPr>
              <a:t>, </a:t>
            </a:r>
            <a:r>
              <a:rPr lang="zh-CN" altLang="en-US" sz="2000" dirty="0">
                <a:latin typeface="Arial Narrow" panose="020B0606020202030204" pitchFamily="34" charset="0"/>
              </a:rPr>
              <a:t>李旭</a:t>
            </a:r>
            <a:r>
              <a:rPr lang="en-US" altLang="zh-CN" sz="2000" dirty="0">
                <a:latin typeface="Arial Narrow" panose="020B0606020202030204" pitchFamily="34" charset="0"/>
              </a:rPr>
              <a:t>. </a:t>
            </a:r>
            <a:r>
              <a:rPr lang="zh-CN" altLang="en-US" sz="2000" dirty="0">
                <a:latin typeface="Arial Narrow" panose="020B0606020202030204" pitchFamily="34" charset="0"/>
              </a:rPr>
              <a:t>一种基于混合存储的极大二分团枚举方法</a:t>
            </a:r>
            <a:r>
              <a:rPr lang="en-US" altLang="zh-CN" sz="2000" dirty="0">
                <a:latin typeface="Arial Narrow" panose="020B0606020202030204" pitchFamily="34" charset="0"/>
              </a:rPr>
              <a:t>. </a:t>
            </a:r>
            <a:r>
              <a:rPr lang="zh-CN" altLang="en-US" sz="2000" dirty="0">
                <a:latin typeface="Arial Narrow" panose="020B0606020202030204" pitchFamily="34" charset="0"/>
              </a:rPr>
              <a:t>中国发明专利</a:t>
            </a:r>
            <a:r>
              <a:rPr lang="en-US" altLang="zh-CN" sz="2000" dirty="0">
                <a:latin typeface="Arial Narrow" panose="020B0606020202030204" pitchFamily="34" charset="0"/>
              </a:rPr>
              <a:t>.</a:t>
            </a:r>
            <a:r>
              <a:rPr lang="zh-CN" altLang="en-US" sz="2000" dirty="0">
                <a:latin typeface="Arial Narrow" panose="020B0606020202030204" pitchFamily="34" charset="0"/>
              </a:rPr>
              <a:t>专利号：</a:t>
            </a:r>
            <a:r>
              <a:rPr lang="en-US" altLang="zh-CN" sz="2000" dirty="0">
                <a:latin typeface="Arial Narrow" panose="020B0606020202030204" pitchFamily="34" charset="0"/>
              </a:rPr>
              <a:t>202311385166.5. </a:t>
            </a:r>
            <a:r>
              <a:rPr lang="zh-CN" altLang="en-US" sz="2000" dirty="0">
                <a:latin typeface="Arial Narrow" panose="020B0606020202030204" pitchFamily="34" charset="0"/>
              </a:rPr>
              <a:t>专利公开日：</a:t>
            </a:r>
            <a:r>
              <a:rPr lang="en-US" altLang="zh-CN" sz="2000" dirty="0">
                <a:latin typeface="Arial Narrow" panose="020B0606020202030204" pitchFamily="34" charset="0"/>
              </a:rPr>
              <a:t>2024.01.05.</a:t>
            </a:r>
            <a:endParaRPr lang="zh-CN" altLang="en-US" sz="2800" dirty="0"/>
          </a:p>
        </p:txBody>
      </p:sp>
    </p:spTree>
    <p:extLst>
      <p:ext uri="{BB962C8B-B14F-4D97-AF65-F5344CB8AC3E}">
        <p14:creationId xmlns:p14="http://schemas.microsoft.com/office/powerpoint/2010/main" val="114819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457200"/>
            <a:ext cx="115443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4C3ABAE7-5677-49F9-86A7-8F9619517617}"/>
              </a:ext>
            </a:extLst>
          </p:cNvPr>
          <p:cNvSpPr/>
          <p:nvPr/>
        </p:nvSpPr>
        <p:spPr>
          <a:xfrm>
            <a:off x="948000" y="1269000"/>
            <a:ext cx="10296000" cy="4256935"/>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4</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4400" dirty="0">
                <a:solidFill>
                  <a:schemeClr val="tx1">
                    <a:lumMod val="75000"/>
                    <a:lumOff val="25000"/>
                  </a:schemeClr>
                </a:solidFill>
                <a:latin typeface="Arial Narrow" panose="020B0606020202030204" pitchFamily="34" charset="0"/>
                <a:ea typeface="黑体" panose="02010609060101010101" pitchFamily="49" charset="-122"/>
                <a:cs typeface="Arial" panose="020B0604020202020204" pitchFamily="34" charset="0"/>
              </a:rPr>
              <a:t>GPU</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Arial Narrow" panose="020B0606020202030204" pitchFamily="34" charset="0"/>
                <a:ea typeface="宋体" panose="02010600030101010101" pitchFamily="2" charset="-122"/>
                <a:cs typeface="Times New Roman" panose="02020603050405020304" pitchFamily="18" charset="0"/>
              </a:rPr>
              <a:t>GMBE</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41399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0" y="295237"/>
            <a:ext cx="99067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现代</a:t>
            </a:r>
            <a:r>
              <a:rPr lang="en-US" altLang="zh-CN" dirty="0">
                <a:latin typeface="宋体" panose="02010600030101010101" pitchFamily="2" charset="-122"/>
                <a:ea typeface="宋体" panose="02010600030101010101" pitchFamily="2" charset="-122"/>
              </a:rPr>
              <a:t>GPU</a:t>
            </a:r>
            <a:r>
              <a:rPr lang="zh-CN" altLang="en-US" dirty="0">
                <a:latin typeface="宋体" panose="02010600030101010101" pitchFamily="2" charset="-122"/>
                <a:ea typeface="宋体" panose="02010600030101010101" pitchFamily="2" charset="-122"/>
              </a:rPr>
              <a:t>架构和编程模型</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71" name="内容占位符 6">
            <a:extLst>
              <a:ext uri="{FF2B5EF4-FFF2-40B4-BE49-F238E27FC236}">
                <a16:creationId xmlns:a16="http://schemas.microsoft.com/office/drawing/2014/main" id="{93F1E0C4-5DB1-4ACC-93CF-E910C95CB4BE}"/>
              </a:ext>
            </a:extLst>
          </p:cNvPr>
          <p:cNvSpPr txBox="1">
            <a:spLocks/>
          </p:cNvSpPr>
          <p:nvPr/>
        </p:nvSpPr>
        <p:spPr>
          <a:xfrm>
            <a:off x="678187" y="1933101"/>
            <a:ext cx="5074928" cy="448634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en-US" altLang="zh-CN" sz="2000" b="1" dirty="0"/>
              <a:t>GPU</a:t>
            </a:r>
            <a:r>
              <a:rPr lang="zh-CN" altLang="en-US" sz="2000" b="1" dirty="0"/>
              <a:t>硬件架构</a:t>
            </a:r>
            <a:endParaRPr lang="en-US" altLang="zh-CN" sz="2000" b="1" dirty="0"/>
          </a:p>
          <a:p>
            <a:pPr marL="504000" lvl="1" indent="-342900">
              <a:lnSpc>
                <a:spcPct val="130000"/>
              </a:lnSpc>
              <a:spcBef>
                <a:spcPts val="0"/>
              </a:spcBef>
            </a:pPr>
            <a:r>
              <a:rPr lang="en-US" altLang="zh-CN" sz="1800" dirty="0"/>
              <a:t>1</a:t>
            </a:r>
            <a:r>
              <a:rPr lang="zh-CN" altLang="en-US" sz="1800" dirty="0"/>
              <a:t>块</a:t>
            </a:r>
            <a:r>
              <a:rPr lang="en-US" altLang="zh-CN" sz="1800" dirty="0"/>
              <a:t>GPU</a:t>
            </a:r>
            <a:r>
              <a:rPr lang="zh-CN" altLang="en-US" sz="1800" dirty="0"/>
              <a:t>包括全局内存、共享的</a:t>
            </a:r>
            <a:r>
              <a:rPr lang="en-US" altLang="zh-CN" sz="1800" dirty="0"/>
              <a:t>L2</a:t>
            </a:r>
            <a:r>
              <a:rPr lang="zh-CN" altLang="en-US" sz="1800" dirty="0"/>
              <a:t>缓存以及大量流处理器</a:t>
            </a:r>
            <a:r>
              <a:rPr lang="en-US" altLang="zh-CN" sz="1800" dirty="0"/>
              <a:t>SM</a:t>
            </a:r>
          </a:p>
          <a:p>
            <a:pPr marL="504000" lvl="1" indent="-342900">
              <a:lnSpc>
                <a:spcPct val="130000"/>
              </a:lnSpc>
              <a:spcBef>
                <a:spcPts val="0"/>
              </a:spcBef>
            </a:pPr>
            <a:r>
              <a:rPr lang="zh-CN" altLang="en-US" sz="1800" dirty="0"/>
              <a:t>每个流处理器</a:t>
            </a:r>
            <a:r>
              <a:rPr lang="en-US" altLang="zh-CN" sz="1800" dirty="0"/>
              <a:t>SM</a:t>
            </a:r>
            <a:r>
              <a:rPr lang="zh-CN" altLang="en-US" sz="1800" dirty="0"/>
              <a:t>包含单独的 </a:t>
            </a:r>
            <a:r>
              <a:rPr lang="en-US" altLang="zh-CN" sz="1800" dirty="0"/>
              <a:t>L1 </a:t>
            </a:r>
            <a:r>
              <a:rPr lang="zh-CN" altLang="en-US" sz="1800" dirty="0"/>
              <a:t>缓存、共享内存以及多个轻量级计算核心。</a:t>
            </a:r>
            <a:endParaRPr lang="en-US" altLang="zh-CN" sz="1800" dirty="0"/>
          </a:p>
          <a:p>
            <a:pPr>
              <a:lnSpc>
                <a:spcPct val="130000"/>
              </a:lnSpc>
              <a:spcBef>
                <a:spcPts val="0"/>
              </a:spcBef>
              <a:buFont typeface="Wingdings" panose="05000000000000000000" pitchFamily="2" charset="2"/>
              <a:buChar char="Ø"/>
            </a:pPr>
            <a:r>
              <a:rPr lang="en-US" altLang="zh-CN" sz="2000" b="1" dirty="0"/>
              <a:t> CUDA</a:t>
            </a:r>
            <a:r>
              <a:rPr lang="zh-CN" altLang="en-US" sz="2000" b="1" dirty="0"/>
              <a:t>软件编程模型</a:t>
            </a:r>
          </a:p>
          <a:p>
            <a:pPr marL="504000" lvl="1" indent="-342000">
              <a:lnSpc>
                <a:spcPct val="130000"/>
              </a:lnSpc>
              <a:spcBef>
                <a:spcPts val="0"/>
              </a:spcBef>
            </a:pPr>
            <a:r>
              <a:rPr lang="zh-CN" altLang="en-US" sz="1800" dirty="0"/>
              <a:t>将</a:t>
            </a:r>
            <a:r>
              <a:rPr lang="en-US" altLang="zh-CN" sz="1800" dirty="0"/>
              <a:t>GPU</a:t>
            </a:r>
            <a:r>
              <a:rPr lang="zh-CN" altLang="en-US" sz="1800" dirty="0"/>
              <a:t>内核划分为多个线程网，每个线程网包含多个线程块，每个线程块包括多个线程，并在执行期间分配给一个流处理器。</a:t>
            </a:r>
            <a:endParaRPr lang="en-US" altLang="zh-CN" sz="1800" dirty="0"/>
          </a:p>
          <a:p>
            <a:pPr marL="504000" lvl="1" indent="-342000">
              <a:lnSpc>
                <a:spcPct val="130000"/>
              </a:lnSpc>
              <a:spcBef>
                <a:spcPts val="0"/>
              </a:spcBef>
            </a:pPr>
            <a:r>
              <a:rPr lang="zh-CN" altLang="en-US" sz="1800" dirty="0"/>
              <a:t>流处理器将</a:t>
            </a:r>
            <a:r>
              <a:rPr lang="en-US" altLang="zh-CN" sz="1800" dirty="0"/>
              <a:t>32</a:t>
            </a:r>
            <a:r>
              <a:rPr lang="zh-CN" altLang="en-US" sz="1800" dirty="0"/>
              <a:t>个并行线程分组成一个线程束（</a:t>
            </a:r>
            <a:r>
              <a:rPr lang="en-US" altLang="zh-CN" sz="1800" dirty="0"/>
              <a:t>Warp</a:t>
            </a:r>
            <a:r>
              <a:rPr lang="zh-CN" altLang="en-US" sz="1800" dirty="0"/>
              <a:t>），并同时执行多个线程束。</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编程指南</a:t>
            </a:r>
          </a:p>
          <a:p>
            <a:pPr marL="504000" lvl="1" indent="-342000">
              <a:lnSpc>
                <a:spcPct val="130000"/>
              </a:lnSpc>
              <a:spcBef>
                <a:spcPts val="0"/>
              </a:spcBef>
            </a:pPr>
            <a:r>
              <a:rPr lang="zh-CN" altLang="en-US" sz="1800" dirty="0">
                <a:solidFill>
                  <a:srgbClr val="1019FE"/>
                </a:solidFill>
              </a:rPr>
              <a:t>减少动态内存分配。</a:t>
            </a:r>
            <a:endParaRPr lang="en-US" altLang="zh-CN" sz="1800" dirty="0">
              <a:solidFill>
                <a:srgbClr val="1019FE"/>
              </a:solidFill>
            </a:endParaRPr>
          </a:p>
          <a:p>
            <a:pPr marL="504000" lvl="1" indent="-342000">
              <a:lnSpc>
                <a:spcPct val="130000"/>
              </a:lnSpc>
              <a:spcBef>
                <a:spcPts val="0"/>
              </a:spcBef>
            </a:pPr>
            <a:r>
              <a:rPr lang="zh-CN" altLang="en-US" sz="1800" dirty="0">
                <a:solidFill>
                  <a:srgbClr val="1019FE"/>
                </a:solidFill>
              </a:rPr>
              <a:t>减少线程分歧。</a:t>
            </a:r>
            <a:endParaRPr lang="en-US" altLang="zh-CN" sz="1800" dirty="0">
              <a:solidFill>
                <a:srgbClr val="1019FE"/>
              </a:solidFill>
            </a:endParaRPr>
          </a:p>
          <a:p>
            <a:pPr marL="504000" lvl="1" indent="-342000">
              <a:lnSpc>
                <a:spcPct val="130000"/>
              </a:lnSpc>
              <a:spcBef>
                <a:spcPts val="0"/>
              </a:spcBef>
            </a:pPr>
            <a:r>
              <a:rPr lang="zh-CN" altLang="en-US" sz="1800" dirty="0">
                <a:solidFill>
                  <a:srgbClr val="1019FE"/>
                </a:solidFill>
              </a:rPr>
              <a:t>平衡大量负载。</a:t>
            </a:r>
            <a:endParaRPr lang="en-US" altLang="zh-CN" sz="1800" dirty="0">
              <a:solidFill>
                <a:srgbClr val="1019FE"/>
              </a:solidFill>
            </a:endParaRPr>
          </a:p>
        </p:txBody>
      </p:sp>
      <p:pic>
        <p:nvPicPr>
          <p:cNvPr id="3" name="图片 2">
            <a:extLst>
              <a:ext uri="{FF2B5EF4-FFF2-40B4-BE49-F238E27FC236}">
                <a16:creationId xmlns:a16="http://schemas.microsoft.com/office/drawing/2014/main" id="{B4087A38-D9DF-401D-9A61-EC7B6BB98722}"/>
              </a:ext>
            </a:extLst>
          </p:cNvPr>
          <p:cNvPicPr>
            <a:picLocks noChangeAspect="1"/>
          </p:cNvPicPr>
          <p:nvPr/>
        </p:nvPicPr>
        <p:blipFill>
          <a:blip r:embed="rId2"/>
          <a:stretch>
            <a:fillRect/>
          </a:stretch>
        </p:blipFill>
        <p:spPr>
          <a:xfrm>
            <a:off x="6655618" y="1043842"/>
            <a:ext cx="5212532" cy="5651482"/>
          </a:xfrm>
          <a:prstGeom prst="rect">
            <a:avLst/>
          </a:prstGeom>
        </p:spPr>
      </p:pic>
    </p:spTree>
    <p:extLst>
      <p:ext uri="{BB962C8B-B14F-4D97-AF65-F5344CB8AC3E}">
        <p14:creationId xmlns:p14="http://schemas.microsoft.com/office/powerpoint/2010/main" val="3737018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0" y="295237"/>
            <a:ext cx="9603095"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8699306" cy="969496"/>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spcAft>
                <a:spcPts val="600"/>
              </a:spcAft>
            </a:pPr>
            <a:r>
              <a:rPr lang="zh-CN" altLang="en-US" dirty="0">
                <a:latin typeface="宋体" panose="02010600030101010101" pitchFamily="2" charset="-122"/>
                <a:ea typeface="宋体" panose="02010600030101010101" pitchFamily="2" charset="-122"/>
              </a:rPr>
              <a:t>研究动机</a:t>
            </a:r>
            <a:endParaRPr lang="en-US" altLang="zh-CN" dirty="0">
              <a:latin typeface="宋体" panose="02010600030101010101" pitchFamily="2" charset="-122"/>
              <a:ea typeface="宋体" panose="02010600030101010101" pitchFamily="2" charset="-122"/>
            </a:endParaRPr>
          </a:p>
          <a:p>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GPU </a:t>
            </a:r>
            <a:r>
              <a:rPr lang="zh-CN" altLang="en-US" sz="2400" dirty="0">
                <a:latin typeface="仿宋" panose="02010609060101010101" pitchFamily="49" charset="-122"/>
                <a:ea typeface="仿宋" panose="02010609060101010101" pitchFamily="49" charset="-122"/>
              </a:rPr>
              <a:t>上实现高效的极大二分团枚举面临如下挑战：</a:t>
            </a:r>
            <a:endParaRPr lang="zh-CN" altLang="en-US" sz="2000" dirty="0">
              <a:solidFill>
                <a:schemeClr val="tx1">
                  <a:alpha val="20000"/>
                </a:schemeClr>
              </a:solidFill>
              <a:latin typeface="仿宋" panose="02010609060101010101" pitchFamily="49" charset="-122"/>
              <a:ea typeface="仿宋" panose="02010609060101010101" pitchFamily="49" charset="-122"/>
            </a:endParaRPr>
          </a:p>
        </p:txBody>
      </p:sp>
      <p:grpSp>
        <p:nvGrpSpPr>
          <p:cNvPr id="2" name="组合 1">
            <a:extLst>
              <a:ext uri="{FF2B5EF4-FFF2-40B4-BE49-F238E27FC236}">
                <a16:creationId xmlns:a16="http://schemas.microsoft.com/office/drawing/2014/main" id="{EAB5EA1A-8750-4D5B-8AA7-AE39FB257571}"/>
              </a:ext>
            </a:extLst>
          </p:cNvPr>
          <p:cNvGrpSpPr/>
          <p:nvPr/>
        </p:nvGrpSpPr>
        <p:grpSpPr>
          <a:xfrm>
            <a:off x="914188" y="2493512"/>
            <a:ext cx="2896745" cy="3123041"/>
            <a:chOff x="760855" y="2493512"/>
            <a:chExt cx="2896745" cy="3123041"/>
          </a:xfrm>
        </p:grpSpPr>
        <p:sp>
          <p:nvSpPr>
            <p:cNvPr id="15" name="矩形 14">
              <a:extLst>
                <a:ext uri="{FF2B5EF4-FFF2-40B4-BE49-F238E27FC236}">
                  <a16:creationId xmlns:a16="http://schemas.microsoft.com/office/drawing/2014/main" id="{90B6FD25-9814-4F96-AE3C-FB1691951593}"/>
                </a:ext>
              </a:extLst>
            </p:cNvPr>
            <p:cNvSpPr/>
            <p:nvPr/>
          </p:nvSpPr>
          <p:spPr>
            <a:xfrm>
              <a:off x="760855"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8" y="2568861"/>
              <a:ext cx="1852866"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内存短缺</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8" y="3119079"/>
              <a:ext cx="2504874"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现有算法在枚举过程中会</a:t>
              </a:r>
              <a:r>
                <a:rPr lang="zh-CN" altLang="en-US" sz="2000" dirty="0">
                  <a:solidFill>
                    <a:srgbClr val="1019FE"/>
                  </a:solidFill>
                  <a:latin typeface="微软雅黑" panose="020B0503020204020204" pitchFamily="34" charset="-122"/>
                  <a:ea typeface="微软雅黑" panose="020B0503020204020204" pitchFamily="34" charset="-122"/>
                </a:rPr>
                <a:t>动态生成和释放枚举节点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。为了避免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上的动态内存分配，需要</a:t>
              </a:r>
              <a:r>
                <a:rPr lang="zh-CN" altLang="en-US" sz="2000" dirty="0">
                  <a:solidFill>
                    <a:srgbClr val="1019FE"/>
                  </a:solidFill>
                  <a:latin typeface="微软雅黑" panose="020B0503020204020204" pitchFamily="34" charset="-122"/>
                  <a:ea typeface="微软雅黑" panose="020B0503020204020204" pitchFamily="34" charset="-122"/>
                </a:rPr>
                <a:t>预分配大量内存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，造成内存短缺。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D263DC4B-5A94-4D75-8CEB-4CF872908A2D}"/>
              </a:ext>
            </a:extLst>
          </p:cNvPr>
          <p:cNvGrpSpPr/>
          <p:nvPr/>
        </p:nvGrpSpPr>
        <p:grpSpPr>
          <a:xfrm>
            <a:off x="4647628" y="2493512"/>
            <a:ext cx="2896745" cy="3123041"/>
            <a:chOff x="4490017" y="2493512"/>
            <a:chExt cx="2896745" cy="3123041"/>
          </a:xfrm>
        </p:grpSpPr>
        <p:sp>
          <p:nvSpPr>
            <p:cNvPr id="112" name="矩形 111">
              <a:extLst>
                <a:ext uri="{FF2B5EF4-FFF2-40B4-BE49-F238E27FC236}">
                  <a16:creationId xmlns:a16="http://schemas.microsoft.com/office/drawing/2014/main" id="{83669048-4300-4EEC-90EE-F897F7D12228}"/>
                </a:ext>
              </a:extLst>
            </p:cNvPr>
            <p:cNvSpPr/>
            <p:nvPr/>
          </p:nvSpPr>
          <p:spPr>
            <a:xfrm>
              <a:off x="4490017"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3CA1CFE4-FAE9-49BB-BD77-06685B7EDE83}"/>
                </a:ext>
              </a:extLst>
            </p:cNvPr>
            <p:cNvSpPr/>
            <p:nvPr/>
          </p:nvSpPr>
          <p:spPr>
            <a:xfrm>
              <a:off x="4643349" y="2568861"/>
              <a:ext cx="2287720"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）线程分歧</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14" name="文本框 113">
              <a:extLst>
                <a:ext uri="{FF2B5EF4-FFF2-40B4-BE49-F238E27FC236}">
                  <a16:creationId xmlns:a16="http://schemas.microsoft.com/office/drawing/2014/main" id="{FF7FED6B-D8BA-41BD-9454-2BD45FF7D15C}"/>
                </a:ext>
              </a:extLst>
            </p:cNvPr>
            <p:cNvSpPr txBox="1"/>
            <p:nvPr/>
          </p:nvSpPr>
          <p:spPr>
            <a:xfrm>
              <a:off x="4643350" y="3119079"/>
              <a:ext cx="2504874"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现有算法涉及</a:t>
              </a:r>
              <a:r>
                <a:rPr lang="zh-CN" altLang="en-US" sz="2000" dirty="0">
                  <a:solidFill>
                    <a:srgbClr val="1019FE"/>
                  </a:solidFill>
                  <a:latin typeface="微软雅黑" panose="020B0503020204020204" pitchFamily="34" charset="-122"/>
                  <a:ea typeface="微软雅黑" panose="020B0503020204020204" pitchFamily="34" charset="-122"/>
                </a:rPr>
                <a:t>大量的分支语句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，同时现有的优化方法通常会</a:t>
              </a:r>
              <a:r>
                <a:rPr lang="zh-CN" altLang="en-US" sz="2000" dirty="0">
                  <a:solidFill>
                    <a:srgbClr val="1019FE"/>
                  </a:solidFill>
                  <a:latin typeface="微软雅黑" panose="020B0503020204020204" pitchFamily="34" charset="-122"/>
                  <a:ea typeface="微软雅黑" panose="020B0503020204020204" pitchFamily="34" charset="-122"/>
                </a:rPr>
                <a:t>引入额外的判断语句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来对搜索空间进行剪枝，造成线程分歧问题。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C6B09B78-44C5-445D-8063-AA786E62B0E7}"/>
              </a:ext>
            </a:extLst>
          </p:cNvPr>
          <p:cNvGrpSpPr/>
          <p:nvPr/>
        </p:nvGrpSpPr>
        <p:grpSpPr>
          <a:xfrm>
            <a:off x="8381067" y="2493512"/>
            <a:ext cx="2896745" cy="3123041"/>
            <a:chOff x="8219179" y="2493512"/>
            <a:chExt cx="2896745" cy="3123041"/>
          </a:xfrm>
        </p:grpSpPr>
        <p:sp>
          <p:nvSpPr>
            <p:cNvPr id="115" name="矩形 114">
              <a:extLst>
                <a:ext uri="{FF2B5EF4-FFF2-40B4-BE49-F238E27FC236}">
                  <a16:creationId xmlns:a16="http://schemas.microsoft.com/office/drawing/2014/main" id="{E3489301-0AAE-4054-96C4-D4C41064DA8D}"/>
                </a:ext>
              </a:extLst>
            </p:cNvPr>
            <p:cNvSpPr/>
            <p:nvPr/>
          </p:nvSpPr>
          <p:spPr>
            <a:xfrm>
              <a:off x="8219179"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32DE1E35-9CCE-491B-82C4-07E6F98ACDBB}"/>
                </a:ext>
              </a:extLst>
            </p:cNvPr>
            <p:cNvSpPr/>
            <p:nvPr/>
          </p:nvSpPr>
          <p:spPr>
            <a:xfrm>
              <a:off x="8372512" y="2568861"/>
              <a:ext cx="2234528"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）负载不均</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17" name="文本框 116">
              <a:extLst>
                <a:ext uri="{FF2B5EF4-FFF2-40B4-BE49-F238E27FC236}">
                  <a16:creationId xmlns:a16="http://schemas.microsoft.com/office/drawing/2014/main" id="{9817B0E2-4808-4977-89AF-A525058C0E93}"/>
                </a:ext>
              </a:extLst>
            </p:cNvPr>
            <p:cNvSpPr txBox="1"/>
            <p:nvPr/>
          </p:nvSpPr>
          <p:spPr>
            <a:xfrm>
              <a:off x="8372512" y="3119079"/>
              <a:ext cx="2504874" cy="205389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在极大二分团枚举问题中，不同的</a:t>
              </a:r>
              <a:r>
                <a:rPr lang="zh-CN" altLang="en-US" sz="2000" dirty="0">
                  <a:solidFill>
                    <a:srgbClr val="1019FE"/>
                  </a:solidFill>
                  <a:latin typeface="微软雅黑" panose="020B0503020204020204" pitchFamily="34" charset="-122"/>
                  <a:ea typeface="微软雅黑" panose="020B0503020204020204" pitchFamily="34" charset="-122"/>
                </a:rPr>
                <a:t>子枚举树和枚举节点之间的计算差异性</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导致了负载不均的问题。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210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基于枚举节点重用的迭代方法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2104173"/>
            <a:ext cx="2432564" cy="1919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r>
              <a:rPr lang="en-US" altLang="zh-CN" sz="2000" b="1" dirty="0"/>
              <a:t> </a:t>
            </a:r>
            <a:endParaRPr lang="en-US" altLang="zh-CN" sz="2000" b="1" dirty="0">
              <a:solidFill>
                <a:schemeClr val="tx1"/>
              </a:solidFill>
            </a:endParaRPr>
          </a:p>
          <a:p>
            <a:pPr marL="504000" lvl="1" indent="-342900">
              <a:lnSpc>
                <a:spcPct val="130000"/>
              </a:lnSpc>
              <a:spcBef>
                <a:spcPts val="0"/>
              </a:spcBef>
            </a:pPr>
            <a:r>
              <a:rPr lang="zh-CN" altLang="en-US" sz="2000" dirty="0">
                <a:solidFill>
                  <a:schemeClr val="tx1"/>
                </a:solidFill>
                <a:latin typeface="Arial Narrow" panose="020B0606020202030204" pitchFamily="34" charset="0"/>
              </a:rPr>
              <a:t>枚举树中子节点内的顶点总是其父节点内顶点的子集。</a:t>
            </a:r>
          </a:p>
        </p:txBody>
      </p:sp>
      <p:pic>
        <p:nvPicPr>
          <p:cNvPr id="2" name="图片 1">
            <a:extLst>
              <a:ext uri="{FF2B5EF4-FFF2-40B4-BE49-F238E27FC236}">
                <a16:creationId xmlns:a16="http://schemas.microsoft.com/office/drawing/2014/main" id="{8FADD047-3C2B-48AE-90DD-AE7FCFA3CEF1}"/>
              </a:ext>
            </a:extLst>
          </p:cNvPr>
          <p:cNvPicPr>
            <a:picLocks noChangeAspect="1"/>
          </p:cNvPicPr>
          <p:nvPr/>
        </p:nvPicPr>
        <p:blipFill>
          <a:blip r:embed="rId2"/>
          <a:stretch>
            <a:fillRect/>
          </a:stretch>
        </p:blipFill>
        <p:spPr>
          <a:xfrm>
            <a:off x="6046800" y="2162646"/>
            <a:ext cx="5941448" cy="3668608"/>
          </a:xfrm>
          <a:prstGeom prst="rect">
            <a:avLst/>
          </a:prstGeom>
        </p:spPr>
      </p:pic>
      <p:pic>
        <p:nvPicPr>
          <p:cNvPr id="13" name="图片 12">
            <a:extLst>
              <a:ext uri="{FF2B5EF4-FFF2-40B4-BE49-F238E27FC236}">
                <a16:creationId xmlns:a16="http://schemas.microsoft.com/office/drawing/2014/main" id="{CB3FCF2D-BF60-4F3C-879B-EC4BBC59D2F0}"/>
              </a:ext>
            </a:extLst>
          </p:cNvPr>
          <p:cNvPicPr>
            <a:picLocks noChangeAspect="1"/>
          </p:cNvPicPr>
          <p:nvPr/>
        </p:nvPicPr>
        <p:blipFill>
          <a:blip r:embed="rId3"/>
          <a:stretch>
            <a:fillRect/>
          </a:stretch>
        </p:blipFill>
        <p:spPr>
          <a:xfrm>
            <a:off x="3110752" y="2452717"/>
            <a:ext cx="2432570" cy="1512529"/>
          </a:xfrm>
          <a:prstGeom prst="rect">
            <a:avLst/>
          </a:prstGeom>
        </p:spPr>
      </p:pic>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60855" y="4076222"/>
            <a:ext cx="3854056" cy="21009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sz="2000" dirty="0"/>
              <a:t>我们为根节点分配内存，并</a:t>
            </a:r>
            <a:r>
              <a:rPr lang="zh-CN" altLang="en-US" sz="2000" dirty="0">
                <a:solidFill>
                  <a:srgbClr val="1019FE"/>
                </a:solidFill>
              </a:rPr>
              <a:t>重复利用这块内存</a:t>
            </a:r>
            <a:r>
              <a:rPr lang="zh-CN" altLang="en-US" sz="2000" dirty="0"/>
              <a:t>来生成子树中的所有节点，从而显著</a:t>
            </a:r>
            <a:r>
              <a:rPr lang="zh-CN" altLang="en-US" sz="2000" dirty="0">
                <a:solidFill>
                  <a:srgbClr val="FF0000"/>
                </a:solidFill>
              </a:rPr>
              <a:t>减少了内存使用量</a:t>
            </a:r>
            <a:r>
              <a:rPr lang="zh-CN" altLang="en-US" sz="2000" dirty="0"/>
              <a:t>。</a:t>
            </a:r>
            <a:endParaRPr lang="en-US" altLang="zh-CN" sz="2000" dirty="0"/>
          </a:p>
        </p:txBody>
      </p:sp>
    </p:spTree>
    <p:extLst>
      <p:ext uri="{BB962C8B-B14F-4D97-AF65-F5344CB8AC3E}">
        <p14:creationId xmlns:p14="http://schemas.microsoft.com/office/powerpoint/2010/main" val="929665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局部邻居数量感知的剪枝方法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07625" y="2180986"/>
            <a:ext cx="5019967" cy="389965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endParaRPr lang="en-US" altLang="zh-CN" sz="2000" b="1" dirty="0"/>
          </a:p>
          <a:p>
            <a:pPr marL="504000" lvl="1" indent="-342900">
              <a:lnSpc>
                <a:spcPct val="130000"/>
              </a:lnSpc>
              <a:spcBef>
                <a:spcPts val="0"/>
              </a:spcBef>
            </a:pPr>
            <a:r>
              <a:rPr lang="zh-CN" altLang="en-US" dirty="0"/>
              <a:t>局部邻居数量作为一个</a:t>
            </a:r>
            <a:r>
              <a:rPr lang="zh-CN" altLang="en-US" dirty="0">
                <a:solidFill>
                  <a:srgbClr val="FF0000"/>
                </a:solidFill>
              </a:rPr>
              <a:t>必要的中间结果</a:t>
            </a:r>
            <a:r>
              <a:rPr lang="zh-CN" altLang="en-US" dirty="0"/>
              <a:t>，可以用于剪枝。</a:t>
            </a:r>
            <a:endParaRPr lang="en-US" altLang="zh-CN" sz="2000" dirty="0"/>
          </a:p>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dirty="0"/>
              <a:t>如果已遍历的子节点弹出后，</a:t>
            </a:r>
            <a:r>
              <a:rPr lang="zh-CN" altLang="en-US" dirty="0">
                <a:solidFill>
                  <a:srgbClr val="1019FE"/>
                </a:solidFill>
              </a:rPr>
              <a:t>候选顶点的局部邻居数量没有发生变化</a:t>
            </a:r>
            <a:r>
              <a:rPr lang="zh-CN" altLang="en-US" dirty="0"/>
              <a:t>，我们将提前剪枝由这些候选顶点产生的无效节点。这种方法通过同时检查多个局部邻居数量来</a:t>
            </a:r>
            <a:r>
              <a:rPr lang="zh-CN" altLang="en-US" dirty="0">
                <a:solidFill>
                  <a:srgbClr val="FF0000"/>
                </a:solidFill>
              </a:rPr>
              <a:t>减少线程分歧</a:t>
            </a:r>
            <a:r>
              <a:rPr lang="zh-CN" altLang="en-US" dirty="0"/>
              <a:t>。</a:t>
            </a:r>
            <a:endParaRPr lang="en-US" altLang="zh-CN" sz="2000" dirty="0"/>
          </a:p>
        </p:txBody>
      </p:sp>
      <p:pic>
        <p:nvPicPr>
          <p:cNvPr id="17" name="图片 16">
            <a:extLst>
              <a:ext uri="{FF2B5EF4-FFF2-40B4-BE49-F238E27FC236}">
                <a16:creationId xmlns:a16="http://schemas.microsoft.com/office/drawing/2014/main" id="{34CB9AF9-40D1-4DEB-AF66-2F7D810251EC}"/>
              </a:ext>
            </a:extLst>
          </p:cNvPr>
          <p:cNvPicPr>
            <a:picLocks noChangeAspect="1"/>
          </p:cNvPicPr>
          <p:nvPr/>
        </p:nvPicPr>
        <p:blipFill>
          <a:blip r:embed="rId2"/>
          <a:stretch>
            <a:fillRect/>
          </a:stretch>
        </p:blipFill>
        <p:spPr>
          <a:xfrm>
            <a:off x="6952019" y="1120059"/>
            <a:ext cx="4833463" cy="4579502"/>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63B9E43-F3C5-4708-8C17-0829CA9C4266}"/>
                  </a:ext>
                </a:extLst>
              </p:cNvPr>
              <p:cNvSpPr/>
              <p:nvPr/>
            </p:nvSpPr>
            <p:spPr>
              <a:xfrm>
                <a:off x="7126018" y="5784780"/>
                <a:ext cx="4659464" cy="923330"/>
              </a:xfrm>
              <a:prstGeom prst="rect">
                <a:avLst/>
              </a:prstGeom>
            </p:spPr>
            <p:txBody>
              <a:bodyPr wrap="square">
                <a:spAutoFit/>
              </a:bodyPr>
              <a:lstStyle/>
              <a:p>
                <a:r>
                  <a:rPr lang="en-US" altLang="zh-CN" dirty="0">
                    <a:solidFill>
                      <a:srgbClr val="24292F"/>
                    </a:solidFill>
                    <a:latin typeface="仿宋" panose="02010609060101010101" pitchFamily="49" charset="-122"/>
                    <a:ea typeface="仿宋" panose="02010609060101010101" pitchFamily="49" charset="-122"/>
                  </a:rPr>
                  <a:t>GMBE</a:t>
                </a:r>
                <a:r>
                  <a:rPr lang="zh-CN" altLang="en-US" dirty="0">
                    <a:solidFill>
                      <a:srgbClr val="24292F"/>
                    </a:solidFill>
                    <a:latin typeface="仿宋" panose="02010609060101010101" pitchFamily="49" charset="-122"/>
                    <a:ea typeface="仿宋" panose="02010609060101010101" pitchFamily="49" charset="-122"/>
                  </a:rPr>
                  <a:t>主动通过在节点𝑟上移除无用的候选顶点</a:t>
                </a:r>
                <a14:m>
                  <m:oMath xmlns:m="http://schemas.openxmlformats.org/officeDocument/2006/math">
                    <m:sSub>
                      <m:sSubPr>
                        <m:ctrlPr>
                          <a:rPr lang="en-US" altLang="zh-CN" b="0" i="1" smtClean="0">
                            <a:solidFill>
                              <a:srgbClr val="24292F"/>
                            </a:solidFill>
                            <a:latin typeface="Cambria Math" panose="02040503050406030204" pitchFamily="18" charset="0"/>
                          </a:rPr>
                        </m:ctrlPr>
                      </m:sSubPr>
                      <m:e>
                        <m:r>
                          <a:rPr lang="en-US" altLang="zh-CN" b="0" i="1" smtClean="0">
                            <a:solidFill>
                              <a:srgbClr val="24292F"/>
                            </a:solidFill>
                            <a:latin typeface="Cambria Math" panose="02040503050406030204" pitchFamily="18" charset="0"/>
                          </a:rPr>
                          <m:t>𝑣</m:t>
                        </m:r>
                      </m:e>
                      <m:sub>
                        <m:r>
                          <a:rPr lang="en-US" altLang="zh-CN" b="0" i="1" smtClean="0">
                            <a:solidFill>
                              <a:srgbClr val="24292F"/>
                            </a:solidFill>
                            <a:latin typeface="Cambria Math" panose="02040503050406030204" pitchFamily="18" charset="0"/>
                          </a:rPr>
                          <m:t>4</m:t>
                        </m:r>
                      </m:sub>
                    </m:sSub>
                  </m:oMath>
                </a14:m>
                <a:r>
                  <a:rPr lang="zh-CN" altLang="en-US" dirty="0">
                    <a:solidFill>
                      <a:srgbClr val="24292F"/>
                    </a:solidFill>
                    <a:latin typeface="仿宋" panose="02010609060101010101" pitchFamily="49" charset="-122"/>
                    <a:ea typeface="仿宋" panose="02010609060101010101" pitchFamily="49" charset="-122"/>
                  </a:rPr>
                  <a:t>来主动地删除节点</a:t>
                </a:r>
                <a14:m>
                  <m:oMath xmlns:m="http://schemas.openxmlformats.org/officeDocument/2006/math">
                    <m:sSub>
                      <m:sSubPr>
                        <m:ctrlPr>
                          <a:rPr lang="en-US" altLang="zh-CN" b="0" i="1" smtClean="0">
                            <a:solidFill>
                              <a:srgbClr val="24292F"/>
                            </a:solidFill>
                            <a:latin typeface="Cambria Math" panose="02040503050406030204" pitchFamily="18" charset="0"/>
                          </a:rPr>
                        </m:ctrlPr>
                      </m:sSubPr>
                      <m:e>
                        <m:r>
                          <a:rPr lang="en-US" altLang="zh-CN" b="0" i="1" smtClean="0">
                            <a:solidFill>
                              <a:srgbClr val="24292F"/>
                            </a:solidFill>
                            <a:latin typeface="Cambria Math" panose="02040503050406030204" pitchFamily="18" charset="0"/>
                          </a:rPr>
                          <m:t>𝑡</m:t>
                        </m:r>
                      </m:e>
                      <m:sub>
                        <m:r>
                          <a:rPr lang="en-US" altLang="zh-CN" b="0" i="1" smtClean="0">
                            <a:solidFill>
                              <a:srgbClr val="24292F"/>
                            </a:solidFill>
                            <a:latin typeface="Cambria Math" panose="02040503050406030204" pitchFamily="18" charset="0"/>
                          </a:rPr>
                          <m:t>1</m:t>
                        </m:r>
                      </m:sub>
                    </m:sSub>
                  </m:oMath>
                </a14:m>
                <a:r>
                  <a:rPr lang="zh-CN" altLang="en-US" dirty="0">
                    <a:solidFill>
                      <a:srgbClr val="24292F"/>
                    </a:solidFill>
                    <a:latin typeface="仿宋" panose="02010609060101010101" pitchFamily="49" charset="-122"/>
                    <a:ea typeface="仿宋" panose="02010609060101010101" pitchFamily="49" charset="-122"/>
                  </a:rPr>
                  <a:t>，因为在弹出节点𝑠后，</a:t>
                </a:r>
                <a14:m>
                  <m:oMath xmlns:m="http://schemas.openxmlformats.org/officeDocument/2006/math">
                    <m:sSub>
                      <m:sSubPr>
                        <m:ctrlPr>
                          <a:rPr lang="en-US" altLang="zh-CN" i="1">
                            <a:solidFill>
                              <a:srgbClr val="24292F"/>
                            </a:solidFill>
                            <a:latin typeface="Cambria Math" panose="02040503050406030204" pitchFamily="18" charset="0"/>
                          </a:rPr>
                        </m:ctrlPr>
                      </m:sSubPr>
                      <m:e>
                        <m:r>
                          <a:rPr lang="en-US" altLang="zh-CN" i="1">
                            <a:solidFill>
                              <a:srgbClr val="24292F"/>
                            </a:solidFill>
                            <a:latin typeface="Cambria Math" panose="02040503050406030204" pitchFamily="18" charset="0"/>
                          </a:rPr>
                          <m:t>𝑣</m:t>
                        </m:r>
                      </m:e>
                      <m:sub>
                        <m:r>
                          <a:rPr lang="en-US" altLang="zh-CN" i="1">
                            <a:solidFill>
                              <a:srgbClr val="24292F"/>
                            </a:solidFill>
                            <a:latin typeface="Cambria Math" panose="02040503050406030204" pitchFamily="18" charset="0"/>
                          </a:rPr>
                          <m:t>4</m:t>
                        </m:r>
                      </m:sub>
                    </m:sSub>
                  </m:oMath>
                </a14:m>
                <a:r>
                  <a:rPr lang="zh-CN" altLang="en-US" dirty="0">
                    <a:solidFill>
                      <a:srgbClr val="24292F"/>
                    </a:solidFill>
                    <a:latin typeface="仿宋" panose="02010609060101010101" pitchFamily="49" charset="-122"/>
                    <a:ea typeface="仿宋" panose="02010609060101010101" pitchFamily="49" charset="-122"/>
                  </a:rPr>
                  <a:t>的局部邻居数量（即</a:t>
                </a:r>
                <a:r>
                  <a:rPr lang="en-US" altLang="zh-CN" dirty="0">
                    <a:solidFill>
                      <a:srgbClr val="24292F"/>
                    </a:solidFill>
                    <a:latin typeface="仿宋" panose="02010609060101010101" pitchFamily="49" charset="-122"/>
                    <a:ea typeface="仿宋" panose="02010609060101010101" pitchFamily="49" charset="-122"/>
                  </a:rPr>
                  <a:t>2</a:t>
                </a:r>
                <a:r>
                  <a:rPr lang="zh-CN" altLang="en-US" dirty="0">
                    <a:solidFill>
                      <a:srgbClr val="24292F"/>
                    </a:solidFill>
                    <a:latin typeface="仿宋" panose="02010609060101010101" pitchFamily="49" charset="-122"/>
                    <a:ea typeface="仿宋" panose="02010609060101010101" pitchFamily="49" charset="-122"/>
                  </a:rPr>
                  <a:t>）没有发生变化</a:t>
                </a:r>
                <a:endParaRPr lang="zh-CN" altLang="en-US" dirty="0">
                  <a:latin typeface="仿宋" panose="02010609060101010101" pitchFamily="49" charset="-122"/>
                  <a:ea typeface="仿宋" panose="02010609060101010101" pitchFamily="49" charset="-122"/>
                </a:endParaRPr>
              </a:p>
            </p:txBody>
          </p:sp>
        </mc:Choice>
        <mc:Fallback xmlns="">
          <p:sp>
            <p:nvSpPr>
              <p:cNvPr id="3" name="矩形 2">
                <a:extLst>
                  <a:ext uri="{FF2B5EF4-FFF2-40B4-BE49-F238E27FC236}">
                    <a16:creationId xmlns:a16="http://schemas.microsoft.com/office/drawing/2014/main" id="{A63B9E43-F3C5-4708-8C17-0829CA9C4266}"/>
                  </a:ext>
                </a:extLst>
              </p:cNvPr>
              <p:cNvSpPr>
                <a:spLocks noRot="1" noChangeAspect="1" noMove="1" noResize="1" noEditPoints="1" noAdjustHandles="1" noChangeArrowheads="1" noChangeShapeType="1" noTextEdit="1"/>
              </p:cNvSpPr>
              <p:nvPr/>
            </p:nvSpPr>
            <p:spPr>
              <a:xfrm>
                <a:off x="7126018" y="5784780"/>
                <a:ext cx="4659464" cy="923330"/>
              </a:xfrm>
              <a:prstGeom prst="rect">
                <a:avLst/>
              </a:prstGeom>
              <a:blipFill>
                <a:blip r:embed="rId3"/>
                <a:stretch>
                  <a:fillRect l="-1178" t="-5298" r="-5890" b="-86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864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研究问题是什么？</a:t>
            </a:r>
            <a:r>
              <a:rPr lang="en-US" altLang="zh-CN" dirty="0">
                <a:solidFill>
                  <a:schemeClr val="tx1">
                    <a:alpha val="20000"/>
                  </a:schemeClr>
                </a:solidFill>
                <a:latin typeface="黑体" panose="02010609060101010101" pitchFamily="49" charset="-122"/>
                <a:ea typeface="黑体" panose="02010609060101010101" pitchFamily="49" charset="-122"/>
              </a:rPr>
              <a:t>What?</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DDE1DA05-6FF1-41BD-9CBE-1ACC4419505F}"/>
              </a:ext>
            </a:extLst>
          </p:cNvPr>
          <p:cNvPicPr>
            <a:picLocks noChangeAspect="1"/>
          </p:cNvPicPr>
          <p:nvPr/>
        </p:nvPicPr>
        <p:blipFill>
          <a:blip r:embed="rId2"/>
          <a:stretch>
            <a:fillRect/>
          </a:stretch>
        </p:blipFill>
        <p:spPr>
          <a:xfrm>
            <a:off x="6914126" y="2289976"/>
            <a:ext cx="4954024" cy="2948824"/>
          </a:xfrm>
          <a:prstGeom prst="rect">
            <a:avLst/>
          </a:prstGeom>
        </p:spPr>
      </p:pic>
      <mc:AlternateContent xmlns:mc="http://schemas.openxmlformats.org/markup-compatibility/2006" xmlns:a14="http://schemas.microsoft.com/office/drawing/2010/main">
        <mc:Choice Requires="a14">
          <p:sp>
            <p:nvSpPr>
              <p:cNvPr id="42" name="内容占位符 6">
                <a:extLst>
                  <a:ext uri="{FF2B5EF4-FFF2-40B4-BE49-F238E27FC236}">
                    <a16:creationId xmlns:a16="http://schemas.microsoft.com/office/drawing/2014/main" id="{3ACE8E85-A023-4E66-94A7-88EBD067793C}"/>
                  </a:ext>
                </a:extLst>
              </p:cNvPr>
              <p:cNvSpPr txBox="1">
                <a:spLocks/>
              </p:cNvSpPr>
              <p:nvPr/>
            </p:nvSpPr>
            <p:spPr>
              <a:xfrm>
                <a:off x="678187" y="1933101"/>
                <a:ext cx="6024762" cy="3869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1800" dirty="0"/>
                  <a:t> </a:t>
                </a:r>
                <a:r>
                  <a:rPr lang="zh-CN" altLang="en-US" sz="1800" b="1" dirty="0"/>
                  <a:t>研究背景知识</a:t>
                </a:r>
                <a:endParaRPr lang="en-US" altLang="zh-CN" sz="1800" b="1" dirty="0"/>
              </a:p>
              <a:p>
                <a:pPr marL="504000" lvl="1" indent="-342900">
                  <a:lnSpc>
                    <a:spcPct val="130000"/>
                  </a:lnSpc>
                  <a:spcBef>
                    <a:spcPts val="0"/>
                  </a:spcBef>
                </a:pPr>
                <a:r>
                  <a:rPr lang="zh-CN" altLang="en-US" sz="1600" dirty="0">
                    <a:solidFill>
                      <a:srgbClr val="1019FE"/>
                    </a:solidFill>
                  </a:rPr>
                  <a:t>二分图</a:t>
                </a:r>
                <a:r>
                  <a:rPr lang="en-US" altLang="zh-CN" sz="1600" dirty="0">
                    <a:solidFill>
                      <a:srgbClr val="1019FE"/>
                    </a:solidFill>
                  </a:rPr>
                  <a:t> </a:t>
                </a:r>
                <a14:m>
                  <m:oMath xmlns:m="http://schemas.openxmlformats.org/officeDocument/2006/math">
                    <m:r>
                      <a:rPr lang="en-US" altLang="zh-CN" sz="1600" b="0" i="1" smtClean="0">
                        <a:solidFill>
                          <a:srgbClr val="1019FE"/>
                        </a:solidFill>
                        <a:latin typeface="Cambria Math" panose="02040503050406030204" pitchFamily="18" charset="0"/>
                      </a:rPr>
                      <m:t>𝐺</m:t>
                    </m:r>
                    <m:d>
                      <m:dPr>
                        <m:ctrlPr>
                          <a:rPr lang="en-US" altLang="zh-CN" sz="1600" b="0" i="1" smtClean="0">
                            <a:solidFill>
                              <a:srgbClr val="1019FE"/>
                            </a:solidFill>
                            <a:latin typeface="Cambria Math" panose="02040503050406030204" pitchFamily="18" charset="0"/>
                          </a:rPr>
                        </m:ctrlPr>
                      </m:dPr>
                      <m:e>
                        <m:r>
                          <a:rPr lang="en-US" altLang="zh-CN" sz="1600" b="0" i="1" smtClean="0">
                            <a:solidFill>
                              <a:srgbClr val="1019FE"/>
                            </a:solidFill>
                            <a:latin typeface="Cambria Math" panose="02040503050406030204" pitchFamily="18" charset="0"/>
                          </a:rPr>
                          <m:t>𝑈</m:t>
                        </m:r>
                        <m:r>
                          <a:rPr lang="en-US" altLang="zh-CN" sz="1600" b="0" i="1" smtClean="0">
                            <a:solidFill>
                              <a:srgbClr val="1019FE"/>
                            </a:solidFill>
                            <a:latin typeface="Cambria Math" panose="02040503050406030204" pitchFamily="18" charset="0"/>
                          </a:rPr>
                          <m:t>,</m:t>
                        </m:r>
                        <m:r>
                          <a:rPr lang="en-US" altLang="zh-CN" sz="1600" b="0" i="1" smtClean="0">
                            <a:solidFill>
                              <a:srgbClr val="1019FE"/>
                            </a:solidFill>
                            <a:latin typeface="Cambria Math" panose="02040503050406030204" pitchFamily="18" charset="0"/>
                          </a:rPr>
                          <m:t>𝑉</m:t>
                        </m:r>
                        <m:r>
                          <a:rPr lang="en-US" altLang="zh-CN" sz="1600" b="0" i="1" smtClean="0">
                            <a:solidFill>
                              <a:srgbClr val="1019FE"/>
                            </a:solidFill>
                            <a:latin typeface="Cambria Math" panose="02040503050406030204" pitchFamily="18" charset="0"/>
                          </a:rPr>
                          <m:t>,</m:t>
                        </m:r>
                        <m:r>
                          <a:rPr lang="en-US" altLang="zh-CN" sz="1600" b="0" i="1" smtClean="0">
                            <a:solidFill>
                              <a:srgbClr val="1019FE"/>
                            </a:solidFill>
                            <a:latin typeface="Cambria Math" panose="02040503050406030204" pitchFamily="18" charset="0"/>
                          </a:rPr>
                          <m:t>𝐸</m:t>
                        </m:r>
                      </m:e>
                    </m:d>
                  </m:oMath>
                </a14:m>
                <a:r>
                  <a:rPr lang="zh-CN" altLang="en-US" sz="1600" dirty="0"/>
                  <a:t>：一种特殊的图结构，其中</a:t>
                </a:r>
                <a14:m>
                  <m:oMath xmlns:m="http://schemas.openxmlformats.org/officeDocument/2006/math">
                    <m:r>
                      <a:rPr lang="en-US" altLang="zh-CN" sz="1600" b="0" i="1" smtClean="0">
                        <a:latin typeface="Cambria Math" panose="02040503050406030204" pitchFamily="18" charset="0"/>
                      </a:rPr>
                      <m:t>𝑈</m:t>
                    </m:r>
                  </m:oMath>
                </a14:m>
                <a:r>
                  <a:rPr lang="zh-CN" altLang="en-US" sz="1600" dirty="0"/>
                  <a:t>和</a:t>
                </a:r>
                <a14:m>
                  <m:oMath xmlns:m="http://schemas.openxmlformats.org/officeDocument/2006/math">
                    <m:r>
                      <a:rPr lang="en-US" altLang="zh-CN" sz="1600" b="0" i="1" dirty="0" smtClean="0">
                        <a:latin typeface="Cambria Math" panose="02040503050406030204" pitchFamily="18" charset="0"/>
                      </a:rPr>
                      <m:t>𝑉</m:t>
                    </m:r>
                  </m:oMath>
                </a14:m>
                <a:r>
                  <a:rPr lang="zh-CN" altLang="en-US" sz="1600" dirty="0"/>
                  <a:t>是两个不相交的顶点集合，</a:t>
                </a:r>
                <a14:m>
                  <m:oMath xmlns:m="http://schemas.openxmlformats.org/officeDocument/2006/math">
                    <m:r>
                      <a:rPr lang="en-US" altLang="zh-CN" sz="1600" b="0" i="1" smtClean="0">
                        <a:latin typeface="Cambria Math" panose="02040503050406030204" pitchFamily="18" charset="0"/>
                      </a:rPr>
                      <m:t>𝐸</m:t>
                    </m:r>
                  </m:oMath>
                </a14:m>
                <a:r>
                  <a:rPr lang="zh-CN" altLang="en-US" sz="1600" dirty="0"/>
                  <a:t>是二分图的边集合且</a:t>
                </a:r>
                <a14:m>
                  <m:oMath xmlns:m="http://schemas.openxmlformats.org/officeDocument/2006/math">
                    <m:r>
                      <a:rPr lang="en-US" altLang="zh-CN" sz="1600" i="1">
                        <a:latin typeface="Cambria Math" panose="02040503050406030204" pitchFamily="18" charset="0"/>
                      </a:rPr>
                      <m:t>𝐸</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𝑈</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𝑉</m:t>
                    </m:r>
                    <m:r>
                      <a:rPr lang="zh-CN" altLang="en-US" sz="1600" i="1">
                        <a:latin typeface="Cambria Math" panose="02040503050406030204" pitchFamily="18" charset="0"/>
                      </a:rPr>
                      <m:t>。</m:t>
                    </m:r>
                  </m:oMath>
                </a14:m>
                <a:endParaRPr lang="en-US" altLang="zh-CN" sz="1600" dirty="0"/>
              </a:p>
              <a:p>
                <a:pPr marL="504000" lvl="1" indent="-342900">
                  <a:lnSpc>
                    <a:spcPct val="130000"/>
                  </a:lnSpc>
                  <a:spcBef>
                    <a:spcPts val="0"/>
                  </a:spcBef>
                </a:pPr>
                <a:r>
                  <a:rPr lang="zh-CN" altLang="en-US" sz="1600" dirty="0">
                    <a:solidFill>
                      <a:srgbClr val="1019FE"/>
                    </a:solidFill>
                  </a:rPr>
                  <a:t>二分团</a:t>
                </a:r>
                <a:r>
                  <a:rPr lang="en-US" altLang="zh-CN" sz="1600" dirty="0">
                    <a:solidFill>
                      <a:srgbClr val="1019FE"/>
                    </a:solidFill>
                  </a:rPr>
                  <a:t> </a:t>
                </a:r>
                <a:r>
                  <a:rPr lang="en-US" altLang="zh-CN" sz="1600" dirty="0">
                    <a:solidFill>
                      <a:srgbClr val="0070C0"/>
                    </a:solidFill>
                  </a:rPr>
                  <a:t>: </a:t>
                </a:r>
                <a:r>
                  <a:rPr lang="zh-CN" altLang="en-US" sz="1600" dirty="0">
                    <a:solidFill>
                      <a:schemeClr val="tx1"/>
                    </a:solidFill>
                  </a:rPr>
                  <a:t>二分图</a:t>
                </a:r>
                <a14:m>
                  <m:oMath xmlns:m="http://schemas.openxmlformats.org/officeDocument/2006/math">
                    <m:r>
                      <a:rPr lang="en-US" altLang="zh-CN" sz="1600" i="1" smtClean="0">
                        <a:solidFill>
                          <a:schemeClr val="tx1"/>
                        </a:solidFill>
                        <a:latin typeface="Cambria Math" panose="02040503050406030204" pitchFamily="18" charset="0"/>
                      </a:rPr>
                      <m:t>𝐺</m:t>
                    </m:r>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𝑈</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𝑉</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𝐸</m:t>
                        </m:r>
                      </m:e>
                    </m:d>
                  </m:oMath>
                </a14:m>
                <a:r>
                  <a:rPr lang="zh-CN" altLang="en-US" sz="1600" dirty="0">
                    <a:solidFill>
                      <a:schemeClr val="tx1"/>
                    </a:solidFill>
                  </a:rPr>
                  <a:t>中的稠密二分子图</a:t>
                </a:r>
                <a14:m>
                  <m:oMath xmlns:m="http://schemas.openxmlformats.org/officeDocument/2006/math">
                    <m:r>
                      <a:rPr lang="en-US" altLang="zh-CN" sz="1600" b="0" i="0"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𝐸</m:t>
                    </m:r>
                    <m:r>
                      <a:rPr lang="en-US" altLang="zh-CN" sz="1600" b="0" i="1" smtClean="0">
                        <a:solidFill>
                          <a:schemeClr val="tx1"/>
                        </a:solidFill>
                        <a:latin typeface="Cambria Math" panose="02040503050406030204" pitchFamily="18" charset="0"/>
                      </a:rPr>
                      <m:t>′)</m:t>
                    </m:r>
                  </m:oMath>
                </a14:m>
                <a:r>
                  <a:rPr lang="zh-CN" altLang="en-US" sz="1600" dirty="0">
                    <a:solidFill>
                      <a:schemeClr val="tx1"/>
                    </a:solidFill>
                  </a:rPr>
                  <a:t>。其中</a:t>
                </a:r>
                <a14:m>
                  <m:oMath xmlns:m="http://schemas.openxmlformats.org/officeDocument/2006/math">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𝑈</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𝑉</m:t>
                    </m:r>
                    <m:r>
                      <a:rPr lang="en-US" altLang="zh-CN" sz="1600" b="0" i="1" smtClean="0">
                        <a:solidFill>
                          <a:schemeClr val="tx1"/>
                        </a:solidFill>
                        <a:latin typeface="Cambria Math" panose="02040503050406030204" pitchFamily="18" charset="0"/>
                      </a:rPr>
                      <m:t>,</m:t>
                    </m:r>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𝐸</m:t>
                        </m:r>
                      </m:e>
                      <m:sup>
                        <m:r>
                          <a:rPr lang="en-US" altLang="zh-CN" sz="1600" b="0" i="1" smtClean="0">
                            <a:solidFill>
                              <a:schemeClr val="tx1"/>
                            </a:solidFill>
                            <a:latin typeface="Cambria Math" panose="02040503050406030204" pitchFamily="18" charset="0"/>
                          </a:rPr>
                          <m:t>′</m:t>
                        </m:r>
                      </m:sup>
                    </m:sSup>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𝐸</m:t>
                    </m:r>
                    <m:r>
                      <a:rPr lang="zh-CN" altLang="en-US" sz="1600" i="1">
                        <a:solidFill>
                          <a:schemeClr val="tx1"/>
                        </a:solidFill>
                        <a:latin typeface="Cambria Math" panose="02040503050406030204" pitchFamily="18" charset="0"/>
                      </a:rPr>
                      <m:t>。</m:t>
                    </m:r>
                  </m:oMath>
                </a14:m>
                <a:r>
                  <a:rPr lang="zh-CN" altLang="en-US" sz="1600" dirty="0">
                    <a:solidFill>
                      <a:schemeClr val="tx1"/>
                    </a:solidFill>
                  </a:rPr>
                  <a:t>为了方便，我们用</a:t>
                </a:r>
                <a14:m>
                  <m:oMath xmlns:m="http://schemas.openxmlformats.org/officeDocument/2006/math">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表示</m:t>
                    </m:r>
                    <m:r>
                      <a:rPr lang="zh-CN" altLang="en-US" sz="1600" i="1" smtClean="0">
                        <a:solidFill>
                          <a:schemeClr val="tx1"/>
                        </a:solidFill>
                        <a:latin typeface="Cambria Math" panose="02040503050406030204" pitchFamily="18" charset="0"/>
                      </a:rPr>
                      <m:t>二分团</m:t>
                    </m:r>
                  </m:oMath>
                </a14:m>
                <a:r>
                  <a:rPr lang="zh-CN" altLang="en-US" sz="1600" dirty="0">
                    <a:solidFill>
                      <a:schemeClr val="tx1"/>
                    </a:solidFill>
                  </a:rPr>
                  <a:t>。</a:t>
                </a:r>
                <a:endParaRPr lang="en-US" altLang="zh-CN" sz="1600" dirty="0">
                  <a:solidFill>
                    <a:schemeClr val="tx1"/>
                  </a:solidFill>
                </a:endParaRPr>
              </a:p>
              <a:p>
                <a:pPr marL="504000" lvl="1" indent="-342900">
                  <a:lnSpc>
                    <a:spcPct val="130000"/>
                  </a:lnSpc>
                  <a:spcBef>
                    <a:spcPts val="0"/>
                  </a:spcBef>
                </a:pPr>
                <a:r>
                  <a:rPr lang="zh-CN" altLang="en-US" sz="1600" dirty="0">
                    <a:solidFill>
                      <a:srgbClr val="1019FE"/>
                    </a:solidFill>
                  </a:rPr>
                  <a:t>极大二分团</a:t>
                </a:r>
                <a:r>
                  <a:rPr lang="en-US" altLang="zh-CN" sz="1600" dirty="0">
                    <a:solidFill>
                      <a:srgbClr val="1019FE"/>
                    </a:solidFill>
                  </a:rPr>
                  <a:t> </a:t>
                </a:r>
                <a:r>
                  <a:rPr lang="en-US" altLang="zh-CN" sz="1600" dirty="0"/>
                  <a:t>: </a:t>
                </a:r>
                <a:r>
                  <a:rPr lang="zh-CN" altLang="en-US" sz="1600" dirty="0"/>
                  <a:t>是二分图</a:t>
                </a:r>
                <a:r>
                  <a:rPr lang="en-US" altLang="zh-CN" sz="1600" dirty="0"/>
                  <a:t>G</a:t>
                </a:r>
                <a:r>
                  <a:rPr lang="zh-CN" altLang="en-US" sz="1600" dirty="0"/>
                  <a:t>中的一个二分团，且该二分团不能再添加其他顶点使其成为更大的二分团。</a:t>
                </a:r>
                <a:r>
                  <a:rPr lang="en-US" altLang="zh-CN" sz="1600" dirty="0"/>
                  <a:t> </a:t>
                </a:r>
              </a:p>
              <a:p>
                <a:pPr>
                  <a:lnSpc>
                    <a:spcPct val="130000"/>
                  </a:lnSpc>
                  <a:spcBef>
                    <a:spcPts val="0"/>
                  </a:spcBef>
                  <a:buFont typeface="Wingdings" panose="05000000000000000000" pitchFamily="2" charset="2"/>
                  <a:buChar char="Ø"/>
                </a:pPr>
                <a:r>
                  <a:rPr lang="en-US" altLang="zh-CN" sz="1800" b="1" dirty="0"/>
                  <a:t> </a:t>
                </a:r>
                <a:r>
                  <a:rPr lang="zh-CN" altLang="en-US" sz="1800" b="1" dirty="0"/>
                  <a:t>研究问题定义</a:t>
                </a:r>
                <a:endParaRPr lang="en-US" altLang="zh-CN" sz="1800" b="1" dirty="0"/>
              </a:p>
              <a:p>
                <a:pPr marL="504000" lvl="1" indent="-342000">
                  <a:lnSpc>
                    <a:spcPct val="130000"/>
                  </a:lnSpc>
                  <a:spcBef>
                    <a:spcPts val="0"/>
                  </a:spcBef>
                </a:pPr>
                <a:r>
                  <a:rPr lang="zh-CN" altLang="en-US" sz="1600" dirty="0">
                    <a:solidFill>
                      <a:srgbClr val="FF0000"/>
                    </a:solidFill>
                  </a:rPr>
                  <a:t>极大二分团枚举问题 </a:t>
                </a:r>
                <a:r>
                  <a:rPr lang="en-US" altLang="zh-CN" sz="1600" dirty="0"/>
                  <a:t>(Maximal Biclique Enumeration, </a:t>
                </a:r>
                <a:r>
                  <a:rPr lang="en-US" altLang="zh-CN" sz="1600" dirty="0">
                    <a:solidFill>
                      <a:srgbClr val="FF0000"/>
                    </a:solidFill>
                  </a:rPr>
                  <a:t>MBE</a:t>
                </a:r>
                <a:r>
                  <a:rPr lang="en-US" altLang="zh-CN" sz="1600" dirty="0"/>
                  <a:t>) </a:t>
                </a:r>
                <a:r>
                  <a:rPr lang="zh-CN" altLang="en-US" sz="1600" dirty="0"/>
                  <a:t>的目标是无重复、无遗漏地枚举二分图中的全部极大二分团。</a:t>
                </a:r>
              </a:p>
            </p:txBody>
          </p:sp>
        </mc:Choice>
        <mc:Fallback xmlns="">
          <p:sp>
            <p:nvSpPr>
              <p:cNvPr id="42" name="内容占位符 6">
                <a:extLst>
                  <a:ext uri="{FF2B5EF4-FFF2-40B4-BE49-F238E27FC236}">
                    <a16:creationId xmlns:a16="http://schemas.microsoft.com/office/drawing/2014/main" id="{3ACE8E85-A023-4E66-94A7-88EBD067793C}"/>
                  </a:ext>
                </a:extLst>
              </p:cNvPr>
              <p:cNvSpPr txBox="1">
                <a:spLocks noRot="1" noChangeAspect="1" noMove="1" noResize="1" noEditPoints="1" noAdjustHandles="1" noChangeArrowheads="1" noChangeShapeType="1" noTextEdit="1"/>
              </p:cNvSpPr>
              <p:nvPr/>
            </p:nvSpPr>
            <p:spPr>
              <a:xfrm>
                <a:off x="678187" y="1933101"/>
                <a:ext cx="6024762" cy="3869113"/>
              </a:xfrm>
              <a:prstGeom prst="rect">
                <a:avLst/>
              </a:prstGeom>
              <a:blipFill>
                <a:blip r:embed="rId3"/>
                <a:stretch>
                  <a:fillRect l="-607" r="-30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256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负载感知的任务调度方法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07625" y="2180986"/>
            <a:ext cx="5019967" cy="389965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endParaRPr lang="en-US" altLang="zh-CN" sz="2000" b="1" dirty="0"/>
          </a:p>
          <a:p>
            <a:pPr marL="504000" lvl="1" indent="-342900">
              <a:lnSpc>
                <a:spcPct val="130000"/>
              </a:lnSpc>
              <a:spcBef>
                <a:spcPts val="0"/>
              </a:spcBef>
            </a:pPr>
            <a:r>
              <a:rPr lang="zh-CN" altLang="en-US" dirty="0"/>
              <a:t>由于</a:t>
            </a:r>
            <a:r>
              <a:rPr lang="en-US" altLang="zh-CN" dirty="0"/>
              <a:t>MBE</a:t>
            </a:r>
            <a:r>
              <a:rPr lang="zh-CN" altLang="en-US" dirty="0"/>
              <a:t>问题中子树的不平衡，直接将子树映射到计算资源会导致显著的负载不均衡。</a:t>
            </a:r>
            <a:endParaRPr lang="en-US" altLang="zh-CN" sz="2000" dirty="0"/>
          </a:p>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dirty="0"/>
              <a:t>设计两个阈值来检测对应大负载的子枚举树。</a:t>
            </a:r>
            <a:endParaRPr lang="en-US" altLang="zh-CN" dirty="0"/>
          </a:p>
          <a:p>
            <a:pPr marL="504000" lvl="1" indent="-342900">
              <a:lnSpc>
                <a:spcPct val="130000"/>
              </a:lnSpc>
              <a:spcBef>
                <a:spcPts val="0"/>
              </a:spcBef>
            </a:pPr>
            <a:r>
              <a:rPr lang="zh-CN" altLang="en-US" dirty="0"/>
              <a:t>动态地将对应大负载的枚举树分割成多个子枚举树以平衡工作负载。</a:t>
            </a:r>
            <a:endParaRPr lang="en-US" altLang="zh-CN" sz="2000" dirty="0"/>
          </a:p>
        </p:txBody>
      </p:sp>
      <p:pic>
        <p:nvPicPr>
          <p:cNvPr id="7" name="图片 6">
            <a:extLst>
              <a:ext uri="{FF2B5EF4-FFF2-40B4-BE49-F238E27FC236}">
                <a16:creationId xmlns:a16="http://schemas.microsoft.com/office/drawing/2014/main" id="{AF240780-E0DC-408C-B699-98E917DDEAD3}"/>
              </a:ext>
            </a:extLst>
          </p:cNvPr>
          <p:cNvPicPr>
            <a:picLocks noChangeAspect="1"/>
          </p:cNvPicPr>
          <p:nvPr/>
        </p:nvPicPr>
        <p:blipFill>
          <a:blip r:embed="rId2"/>
          <a:stretch>
            <a:fillRect/>
          </a:stretch>
        </p:blipFill>
        <p:spPr>
          <a:xfrm>
            <a:off x="5784450" y="1596329"/>
            <a:ext cx="5727377" cy="3945297"/>
          </a:xfrm>
          <a:prstGeom prst="rect">
            <a:avLst/>
          </a:prstGeom>
        </p:spPr>
      </p:pic>
    </p:spTree>
    <p:extLst>
      <p:ext uri="{BB962C8B-B14F-4D97-AF65-F5344CB8AC3E}">
        <p14:creationId xmlns:p14="http://schemas.microsoft.com/office/powerpoint/2010/main" val="2447349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86C6BE6-94E6-4C6D-9929-5B238826DEDB}"/>
              </a:ext>
            </a:extLst>
          </p:cNvPr>
          <p:cNvSpPr txBox="1"/>
          <p:nvPr/>
        </p:nvSpPr>
        <p:spPr>
          <a:xfrm>
            <a:off x="863600" y="4274018"/>
            <a:ext cx="10464800" cy="2446824"/>
          </a:xfrm>
          <a:prstGeom prst="rect">
            <a:avLst/>
          </a:prstGeom>
          <a:noFill/>
        </p:spPr>
        <p:txBody>
          <a:bodyPr wrap="square" rtlCol="0">
            <a:spAutoFit/>
          </a:bodyPr>
          <a:lstStyle/>
          <a:p>
            <a:pPr>
              <a:spcAft>
                <a:spcPts val="600"/>
              </a:spcAft>
            </a:pPr>
            <a:r>
              <a:rPr lang="zh-CN" altLang="en-US" sz="2800" dirty="0"/>
              <a:t>对应成果</a:t>
            </a:r>
            <a:endParaRPr lang="en-US" altLang="zh-CN" sz="2800" dirty="0"/>
          </a:p>
          <a:p>
            <a:pPr marL="457200" indent="-457200">
              <a:buAutoNum type="arabicPeriod"/>
            </a:pPr>
            <a:r>
              <a:rPr lang="en-US" altLang="zh-CN" sz="2000" b="1" dirty="0" err="1">
                <a:latin typeface="Arial Narrow" panose="020B0606020202030204" pitchFamily="34" charset="0"/>
              </a:rPr>
              <a:t>Zhe</a:t>
            </a:r>
            <a:r>
              <a:rPr lang="en-US" altLang="zh-CN" sz="2000" b="1" dirty="0">
                <a:latin typeface="Arial Narrow" panose="020B0606020202030204" pitchFamily="34" charset="0"/>
              </a:rPr>
              <a:t> Pan</a:t>
            </a:r>
            <a:r>
              <a:rPr lang="en-US" altLang="zh-CN" sz="2000" dirty="0">
                <a:latin typeface="Arial Narrow" panose="020B0606020202030204" pitchFamily="34" charset="0"/>
              </a:rPr>
              <a:t>, </a:t>
            </a:r>
            <a:r>
              <a:rPr lang="en-US" altLang="zh-CN" sz="2000" dirty="0" err="1">
                <a:latin typeface="Arial Narrow" panose="020B0606020202030204" pitchFamily="34" charset="0"/>
              </a:rPr>
              <a:t>Shuibing</a:t>
            </a:r>
            <a:r>
              <a:rPr lang="en-US" altLang="zh-CN" sz="2000" dirty="0">
                <a:latin typeface="Arial Narrow" panose="020B0606020202030204" pitchFamily="34" charset="0"/>
              </a:rPr>
              <a:t> He, Xu Li, </a:t>
            </a:r>
            <a:r>
              <a:rPr lang="en-US" altLang="zh-CN" sz="2000" dirty="0" err="1">
                <a:latin typeface="Arial Narrow" panose="020B0606020202030204" pitchFamily="34" charset="0"/>
              </a:rPr>
              <a:t>Xuechen</a:t>
            </a:r>
            <a:r>
              <a:rPr lang="en-US" altLang="zh-CN" sz="2000" dirty="0">
                <a:latin typeface="Arial Narrow" panose="020B0606020202030204" pitchFamily="34" charset="0"/>
              </a:rPr>
              <a:t> Zhang, Rui Wang, Gang Chen. “Efficient Maximal Biclique Enumeration on GPUs”. Proceedings of the International Conference for High Performance Computing, Networking, Storage and Analysis (SC). 2023. No. 16, pp.1-13.</a:t>
            </a:r>
          </a:p>
          <a:p>
            <a:pPr marL="457200" indent="-457200">
              <a:buAutoNum type="arabicPeriod"/>
            </a:pPr>
            <a:r>
              <a:rPr lang="en-US" altLang="zh-CN" sz="2000" b="1" dirty="0" err="1">
                <a:latin typeface="Arial Narrow" panose="020B0606020202030204" pitchFamily="34" charset="0"/>
              </a:rPr>
              <a:t>Zhe</a:t>
            </a:r>
            <a:r>
              <a:rPr lang="en-US" altLang="zh-CN" sz="2000" b="1" dirty="0">
                <a:latin typeface="Arial Narrow" panose="020B0606020202030204" pitchFamily="34" charset="0"/>
              </a:rPr>
              <a:t> Pan</a:t>
            </a:r>
            <a:r>
              <a:rPr lang="en-US" altLang="zh-CN" sz="2000" dirty="0">
                <a:latin typeface="Arial Narrow" panose="020B0606020202030204" pitchFamily="34" charset="0"/>
              </a:rPr>
              <a:t>, </a:t>
            </a:r>
            <a:r>
              <a:rPr lang="en-US" altLang="zh-CN" sz="2000" dirty="0" err="1">
                <a:latin typeface="Arial Narrow" panose="020B0606020202030204" pitchFamily="34" charset="0"/>
              </a:rPr>
              <a:t>Shuibing</a:t>
            </a:r>
            <a:r>
              <a:rPr lang="en-US" altLang="zh-CN" sz="2000" dirty="0">
                <a:latin typeface="Arial Narrow" panose="020B0606020202030204" pitchFamily="34" charset="0"/>
              </a:rPr>
              <a:t> He, Xu Li, </a:t>
            </a:r>
            <a:r>
              <a:rPr lang="en-US" altLang="zh-CN" sz="2000" dirty="0" err="1">
                <a:latin typeface="Arial Narrow" panose="020B0606020202030204" pitchFamily="34" charset="0"/>
              </a:rPr>
              <a:t>Xuechen</a:t>
            </a:r>
            <a:r>
              <a:rPr lang="en-US" altLang="zh-CN" sz="2000" dirty="0">
                <a:latin typeface="Arial Narrow" panose="020B0606020202030204" pitchFamily="34" charset="0"/>
              </a:rPr>
              <a:t> Zhang, Rui Wang, </a:t>
            </a:r>
            <a:r>
              <a:rPr lang="en-US" altLang="zh-CN" sz="2000" dirty="0" err="1">
                <a:latin typeface="Arial Narrow" panose="020B0606020202030204" pitchFamily="34" charset="0"/>
              </a:rPr>
              <a:t>Yanlong</a:t>
            </a:r>
            <a:r>
              <a:rPr lang="en-US" altLang="zh-CN" sz="2000" dirty="0">
                <a:latin typeface="Arial Narrow" panose="020B0606020202030204" pitchFamily="34" charset="0"/>
              </a:rPr>
              <a:t> Yin, Gang </a:t>
            </a:r>
            <a:r>
              <a:rPr lang="en-US" altLang="zh-CN" sz="2000" dirty="0" err="1">
                <a:latin typeface="Arial Narrow" panose="020B0606020202030204" pitchFamily="34" charset="0"/>
              </a:rPr>
              <a:t>Chen.“Advanced</a:t>
            </a:r>
            <a:r>
              <a:rPr lang="en-US" altLang="zh-CN" sz="2000" dirty="0">
                <a:latin typeface="Arial Narrow" panose="020B0606020202030204" pitchFamily="34" charset="0"/>
              </a:rPr>
              <a:t> Maximal Biclique Enumeration on GPUs Using Bitmaps”. IEEE Transactions on Parallel and Distributed Systems (TPDS). 2024. Under Review.</a:t>
            </a:r>
            <a:endParaRPr lang="zh-CN" altLang="en-US" sz="2800" dirty="0"/>
          </a:p>
        </p:txBody>
      </p:sp>
      <p:sp>
        <p:nvSpPr>
          <p:cNvPr id="10" name="矩形 9">
            <a:extLst>
              <a:ext uri="{FF2B5EF4-FFF2-40B4-BE49-F238E27FC236}">
                <a16:creationId xmlns:a16="http://schemas.microsoft.com/office/drawing/2014/main" id="{70F0A353-BE54-43DD-AB26-4A570C19948B}"/>
              </a:ext>
            </a:extLst>
          </p:cNvPr>
          <p:cNvSpPr/>
          <p:nvPr/>
        </p:nvSpPr>
        <p:spPr>
          <a:xfrm>
            <a:off x="323849" y="1522778"/>
            <a:ext cx="10728463" cy="2409634"/>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提出基于枚举节点重用的迭代方法，减小内存开销。</a:t>
            </a:r>
            <a:endParaRPr lang="en-US" altLang="zh-CN" sz="32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提出局部邻居数量感知的剪枝方法。</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提出负载感知的任务调度方法。</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结合上述方法，形成</a:t>
            </a:r>
            <a:r>
              <a:rPr lang="zh-CN" altLang="en-US" sz="3200" dirty="0">
                <a:solidFill>
                  <a:srgbClr val="FF0000"/>
                </a:solidFill>
                <a:ea typeface="宋体" panose="02010600030101010101" pitchFamily="2" charset="-122"/>
              </a:rPr>
              <a:t>基于</a:t>
            </a:r>
            <a:r>
              <a:rPr lang="en-US" altLang="zh-CN" sz="3200" dirty="0">
                <a:solidFill>
                  <a:srgbClr val="FF0000"/>
                </a:solidFill>
                <a:ea typeface="宋体" panose="02010600030101010101" pitchFamily="2" charset="-122"/>
              </a:rPr>
              <a:t>GPU</a:t>
            </a:r>
            <a:r>
              <a:rPr lang="zh-CN" altLang="en-US" sz="3200" dirty="0">
                <a:solidFill>
                  <a:srgbClr val="FF0000"/>
                </a:solidFill>
                <a:ea typeface="宋体" panose="02010600030101010101" pitchFamily="2" charset="-122"/>
              </a:rPr>
              <a:t>的</a:t>
            </a:r>
            <a:r>
              <a:rPr lang="zh-CN" altLang="en-US" sz="3200" dirty="0">
                <a:solidFill>
                  <a:schemeClr val="tx1">
                    <a:lumMod val="75000"/>
                    <a:lumOff val="25000"/>
                  </a:schemeClr>
                </a:solidFill>
                <a:ea typeface="宋体" panose="02010600030101010101" pitchFamily="2" charset="-122"/>
              </a:rPr>
              <a:t>高效的</a:t>
            </a:r>
            <a:r>
              <a:rPr lang="en-US" altLang="zh-CN" sz="3200" dirty="0">
                <a:solidFill>
                  <a:srgbClr val="FF0000"/>
                </a:solidFill>
                <a:ea typeface="宋体" panose="02010600030101010101" pitchFamily="2" charset="-122"/>
              </a:rPr>
              <a:t>GMBE</a:t>
            </a:r>
            <a:r>
              <a:rPr lang="zh-CN" altLang="en-US" sz="3200" dirty="0">
                <a:solidFill>
                  <a:schemeClr val="tx1">
                    <a:lumMod val="75000"/>
                    <a:lumOff val="25000"/>
                  </a:schemeClr>
                </a:solidFill>
                <a:ea typeface="宋体" panose="02010600030101010101" pitchFamily="2" charset="-122"/>
              </a:rPr>
              <a:t>算法。</a:t>
            </a:r>
            <a:endParaRPr lang="en-US" altLang="zh-CN" sz="3200" dirty="0">
              <a:solidFill>
                <a:schemeClr val="tx1">
                  <a:lumMod val="75000"/>
                  <a:lumOff val="25000"/>
                </a:schemeClr>
              </a:solidFill>
              <a:ea typeface="宋体" panose="02010600030101010101" pitchFamily="2" charset="-122"/>
            </a:endParaRPr>
          </a:p>
        </p:txBody>
      </p:sp>
    </p:spTree>
    <p:extLst>
      <p:ext uri="{BB962C8B-B14F-4D97-AF65-F5344CB8AC3E}">
        <p14:creationId xmlns:p14="http://schemas.microsoft.com/office/powerpoint/2010/main" val="814347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457200"/>
            <a:ext cx="115443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34D8459F-6592-4E39-907D-777C98B769E3}"/>
              </a:ext>
            </a:extLst>
          </p:cNvPr>
          <p:cNvSpPr/>
          <p:nvPr/>
        </p:nvSpPr>
        <p:spPr>
          <a:xfrm>
            <a:off x="948000" y="1269000"/>
            <a:ext cx="10296000" cy="280705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5</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总结与展望</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工作总结</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rPr>
              <a:t>研究展望</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48333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工作总结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0B6FD25-9814-4F96-AE3C-FB1691951593}"/>
              </a:ext>
            </a:extLst>
          </p:cNvPr>
          <p:cNvSpPr/>
          <p:nvPr/>
        </p:nvSpPr>
        <p:spPr>
          <a:xfrm>
            <a:off x="760855" y="1927643"/>
            <a:ext cx="3220926" cy="400059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主动的极大二分团枚举</a:t>
            </a:r>
            <a:r>
              <a:rPr lang="zh-CN" altLang="en-US" sz="2400" dirty="0">
                <a:solidFill>
                  <a:srgbClr val="FF0000"/>
                </a:solidFill>
                <a:latin typeface="黑体" panose="02010609060101010101" pitchFamily="49" charset="-122"/>
                <a:ea typeface="黑体" panose="02010609060101010101" pitchFamily="49" charset="-122"/>
              </a:rPr>
              <a:t>剪枝方法</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870711"/>
            <a:ext cx="2940593" cy="2577950"/>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提出了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AMBEA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提出了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ASE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树和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AMP</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两个核心技术点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just">
              <a:lnSpc>
                <a:spcPct val="130000"/>
              </a:lnSpc>
              <a:buFont typeface="Arial" panose="020B0604020202020204" pitchFamily="34" charset="0"/>
              <a:buChar cha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AMBEA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对比最新算法压缩了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2.4-9.0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倍的搜索空间，缩短了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1.2-5.3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倍的运行时间</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42DA463-71C3-46B1-9561-9933A4951FB6}"/>
              </a:ext>
            </a:extLst>
          </p:cNvPr>
          <p:cNvSpPr/>
          <p:nvPr/>
        </p:nvSpPr>
        <p:spPr>
          <a:xfrm>
            <a:off x="4599702" y="1927643"/>
            <a:ext cx="3220926" cy="40005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DA2CD8-E336-40A2-95DF-EB650C1CFF83}"/>
              </a:ext>
            </a:extLst>
          </p:cNvPr>
          <p:cNvSpPr/>
          <p:nvPr/>
        </p:nvSpPr>
        <p:spPr>
          <a:xfrm>
            <a:off x="4753034"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自适应的极大二分团枚举</a:t>
            </a:r>
            <a:r>
              <a:rPr lang="zh-CN" altLang="en-US" sz="2400" dirty="0">
                <a:solidFill>
                  <a:srgbClr val="FF0000"/>
                </a:solidFill>
                <a:latin typeface="黑体" panose="02010609060101010101" pitchFamily="49" charset="-122"/>
                <a:ea typeface="黑体" panose="02010609060101010101" pitchFamily="49" charset="-122"/>
              </a:rPr>
              <a:t>数据结构</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71A03486-1509-4F30-8578-1D45E4FA45F4}"/>
              </a:ext>
            </a:extLst>
          </p:cNvPr>
          <p:cNvSpPr/>
          <p:nvPr/>
        </p:nvSpPr>
        <p:spPr>
          <a:xfrm>
            <a:off x="8438549" y="1927644"/>
            <a:ext cx="3220926" cy="40005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A44B7D3-F1A6-429D-9C32-26DB289AB7AA}"/>
              </a:ext>
            </a:extLst>
          </p:cNvPr>
          <p:cNvSpPr/>
          <p:nvPr/>
        </p:nvSpPr>
        <p:spPr>
          <a:xfrm>
            <a:off x="8591881"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基于 </a:t>
            </a:r>
            <a:r>
              <a:rPr lang="en-US" altLang="zh-CN" sz="2400" dirty="0">
                <a:solidFill>
                  <a:srgbClr val="045FC4"/>
                </a:solidFill>
                <a:latin typeface="黑体" panose="02010609060101010101" pitchFamily="49" charset="-122"/>
                <a:ea typeface="黑体" panose="02010609060101010101" pitchFamily="49" charset="-122"/>
              </a:rPr>
              <a:t>GPU </a:t>
            </a:r>
            <a:r>
              <a:rPr lang="zh-CN" altLang="en-US" sz="2400" dirty="0">
                <a:solidFill>
                  <a:srgbClr val="045FC4"/>
                </a:solidFill>
                <a:latin typeface="黑体" panose="02010609060101010101" pitchFamily="49" charset="-122"/>
                <a:ea typeface="黑体" panose="02010609060101010101" pitchFamily="49" charset="-122"/>
              </a:rPr>
              <a:t>的极大二分团枚举</a:t>
            </a:r>
            <a:r>
              <a:rPr lang="zh-CN" altLang="en-US" sz="2400" dirty="0">
                <a:solidFill>
                  <a:srgbClr val="FF0000"/>
                </a:solidFill>
                <a:latin typeface="黑体" panose="02010609060101010101" pitchFamily="49" charset="-122"/>
                <a:ea typeface="黑体" panose="02010609060101010101" pitchFamily="49" charset="-122"/>
              </a:rPr>
              <a:t>并行算法</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27493F99-C6CE-42EB-B312-1B49F3F70821}"/>
              </a:ext>
            </a:extLst>
          </p:cNvPr>
          <p:cNvSpPr txBox="1"/>
          <p:nvPr/>
        </p:nvSpPr>
        <p:spPr>
          <a:xfrm>
            <a:off x="4739868" y="2909340"/>
            <a:ext cx="2940593" cy="2938048"/>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提出了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AdaMBE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提出了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LCG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BDS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两个核心技术点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just">
              <a:lnSpc>
                <a:spcPct val="130000"/>
              </a:lnSpc>
              <a:buFont typeface="Arial" panose="020B0604020202020204" pitchFamily="34" charset="0"/>
              <a:buChar cha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AdaMBE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对比最新算法缩短了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1.6-49.7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倍的运行时间，并应用于包含超过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190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亿个极大二分团的数据集</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FA004F9E-35C6-401C-BA3A-055674AA0FFB}"/>
              </a:ext>
            </a:extLst>
          </p:cNvPr>
          <p:cNvSpPr txBox="1"/>
          <p:nvPr/>
        </p:nvSpPr>
        <p:spPr>
          <a:xfrm>
            <a:off x="8578715" y="2918126"/>
            <a:ext cx="2940593" cy="2938048"/>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提出了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提出了基于枚举节点重用的迭代方法、局部邻居数量感知的剪枝方法、和负载感知的任务调度方法三个核心技术点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just">
              <a:lnSpc>
                <a:spcPct val="130000"/>
              </a:lnSpc>
              <a:buFont typeface="Arial" panose="020B0604020202020204" pitchFamily="34" charset="0"/>
              <a:buChar cha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对比最新算法实现了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70.6</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倍的性能提升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3879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研究展望</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6">
            <a:extLst>
              <a:ext uri="{FF2B5EF4-FFF2-40B4-BE49-F238E27FC236}">
                <a16:creationId xmlns:a16="http://schemas.microsoft.com/office/drawing/2014/main" id="{495B1B11-7FDE-4E22-8D99-7C16AB0C12DA}"/>
              </a:ext>
            </a:extLst>
          </p:cNvPr>
          <p:cNvSpPr txBox="1">
            <a:spLocks/>
          </p:cNvSpPr>
          <p:nvPr/>
        </p:nvSpPr>
        <p:spPr>
          <a:xfrm>
            <a:off x="678186" y="1933101"/>
            <a:ext cx="10434313" cy="404859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dirty="0"/>
              <a:t> </a:t>
            </a:r>
            <a:r>
              <a:rPr lang="zh-CN" altLang="en-US" b="1" dirty="0"/>
              <a:t>极大二分团枚举问题的深度优化</a:t>
            </a:r>
            <a:endParaRPr lang="en-US" altLang="zh-CN" sz="2400" dirty="0">
              <a:solidFill>
                <a:srgbClr val="0070C0"/>
              </a:solidFill>
            </a:endParaRPr>
          </a:p>
          <a:p>
            <a:pPr marL="504000" lvl="1" indent="-342900">
              <a:lnSpc>
                <a:spcPct val="130000"/>
              </a:lnSpc>
              <a:spcBef>
                <a:spcPts val="0"/>
              </a:spcBef>
            </a:pPr>
            <a:r>
              <a:rPr lang="en-US" altLang="zh-CN" dirty="0" err="1">
                <a:latin typeface="仿宋" panose="02010609060101010101" pitchFamily="49" charset="-122"/>
                <a:ea typeface="仿宋" panose="02010609060101010101" pitchFamily="49" charset="-122"/>
              </a:rPr>
              <a:t>AMBEA+AdaMBE</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可以利用 </a:t>
            </a:r>
            <a:r>
              <a:rPr lang="en-US" altLang="zh-CN" dirty="0">
                <a:latin typeface="仿宋" panose="02010609060101010101" pitchFamily="49" charset="-122"/>
                <a:ea typeface="仿宋" panose="02010609060101010101" pitchFamily="49" charset="-122"/>
              </a:rPr>
              <a:t>AdaMBE </a:t>
            </a:r>
            <a:r>
              <a:rPr lang="zh-CN" altLang="en-US" dirty="0">
                <a:latin typeface="仿宋" panose="02010609060101010101" pitchFamily="49" charset="-122"/>
                <a:ea typeface="仿宋" panose="02010609060101010101" pitchFamily="49" charset="-122"/>
              </a:rPr>
              <a:t>中的基于位图的动态子图方法加速枚举节点的计算过程，从而在 </a:t>
            </a:r>
            <a:r>
              <a:rPr lang="en-US" altLang="zh-CN" dirty="0">
                <a:latin typeface="仿宋" panose="02010609060101010101" pitchFamily="49" charset="-122"/>
                <a:ea typeface="仿宋" panose="02010609060101010101" pitchFamily="49" charset="-122"/>
              </a:rPr>
              <a:t>AMBEA </a:t>
            </a:r>
            <a:r>
              <a:rPr lang="zh-CN" altLang="en-US" dirty="0">
                <a:latin typeface="仿宋" panose="02010609060101010101" pitchFamily="49" charset="-122"/>
                <a:ea typeface="仿宋" panose="02010609060101010101" pitchFamily="49" charset="-122"/>
              </a:rPr>
              <a:t>的基础上形成基于 </a:t>
            </a:r>
            <a:r>
              <a:rPr lang="en-US" altLang="zh-CN" dirty="0">
                <a:latin typeface="仿宋" panose="02010609060101010101" pitchFamily="49" charset="-122"/>
                <a:ea typeface="仿宋" panose="02010609060101010101" pitchFamily="49" charset="-122"/>
              </a:rPr>
              <a:t>CPU </a:t>
            </a:r>
            <a:r>
              <a:rPr lang="zh-CN" altLang="en-US" dirty="0">
                <a:latin typeface="仿宋" panose="02010609060101010101" pitchFamily="49" charset="-122"/>
                <a:ea typeface="仿宋" panose="02010609060101010101" pitchFamily="49" charset="-122"/>
              </a:rPr>
              <a:t>的高效极大二分团枚举算法。</a:t>
            </a:r>
            <a:endParaRPr lang="en-US" altLang="zh-CN" dirty="0">
              <a:latin typeface="仿宋" panose="02010609060101010101" pitchFamily="49" charset="-122"/>
              <a:ea typeface="仿宋" panose="02010609060101010101" pitchFamily="49" charset="-122"/>
            </a:endParaRPr>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AMBEA+GMBE:</a:t>
            </a:r>
            <a:r>
              <a:rPr lang="zh-CN" altLang="en-US" dirty="0">
                <a:latin typeface="仿宋" panose="02010609060101010101" pitchFamily="49" charset="-122"/>
                <a:ea typeface="仿宋" panose="02010609060101010101" pitchFamily="49" charset="-122"/>
              </a:rPr>
              <a:t>可以利用 </a:t>
            </a:r>
            <a:r>
              <a:rPr lang="en-US" altLang="zh-CN" dirty="0">
                <a:latin typeface="仿宋" panose="02010609060101010101" pitchFamily="49" charset="-122"/>
                <a:ea typeface="仿宋" panose="02010609060101010101" pitchFamily="49" charset="-122"/>
              </a:rPr>
              <a:t>AMBEA </a:t>
            </a:r>
            <a:r>
              <a:rPr lang="zh-CN" altLang="en-US" dirty="0">
                <a:latin typeface="仿宋" panose="02010609060101010101" pitchFamily="49" charset="-122"/>
                <a:ea typeface="仿宋" panose="02010609060101010101" pitchFamily="49" charset="-122"/>
              </a:rPr>
              <a:t>的剪枝方法优化 </a:t>
            </a:r>
            <a:r>
              <a:rPr lang="en-US" altLang="zh-CN" dirty="0">
                <a:latin typeface="仿宋" panose="02010609060101010101" pitchFamily="49" charset="-122"/>
                <a:ea typeface="仿宋" panose="02010609060101010101" pitchFamily="49" charset="-122"/>
              </a:rPr>
              <a:t>GMBE </a:t>
            </a:r>
            <a:r>
              <a:rPr lang="zh-CN" altLang="en-US" dirty="0">
                <a:latin typeface="仿宋" panose="02010609060101010101" pitchFamily="49" charset="-122"/>
                <a:ea typeface="仿宋" panose="02010609060101010101" pitchFamily="49" charset="-122"/>
              </a:rPr>
              <a:t>的枚举空间，有望提升算法效率。然而，合并 </a:t>
            </a:r>
            <a:r>
              <a:rPr lang="en-US" altLang="zh-CN" dirty="0">
                <a:latin typeface="仿宋" panose="02010609060101010101" pitchFamily="49" charset="-122"/>
                <a:ea typeface="仿宋" panose="02010609060101010101" pitchFamily="49" charset="-122"/>
              </a:rPr>
              <a:t>AMBEA </a:t>
            </a:r>
            <a:r>
              <a:rPr lang="zh-CN" altLang="en-US" dirty="0">
                <a:latin typeface="仿宋" panose="02010609060101010101" pitchFamily="49" charset="-122"/>
                <a:ea typeface="仿宋" panose="02010609060101010101" pitchFamily="49" charset="-122"/>
              </a:rPr>
              <a:t>和 </a:t>
            </a:r>
            <a:r>
              <a:rPr lang="en-US" altLang="zh-CN" dirty="0">
                <a:latin typeface="仿宋" panose="02010609060101010101" pitchFamily="49" charset="-122"/>
                <a:ea typeface="仿宋" panose="02010609060101010101" pitchFamily="49" charset="-122"/>
              </a:rPr>
              <a:t>GMBE</a:t>
            </a:r>
            <a:r>
              <a:rPr lang="zh-CN" altLang="en-US" dirty="0">
                <a:latin typeface="仿宋" panose="02010609060101010101" pitchFamily="49" charset="-122"/>
                <a:ea typeface="仿宋" panose="02010609060101010101" pitchFamily="49" charset="-122"/>
              </a:rPr>
              <a:t>需要克服 </a:t>
            </a:r>
            <a:r>
              <a:rPr lang="en-US" altLang="zh-CN" dirty="0">
                <a:latin typeface="仿宋" panose="02010609060101010101" pitchFamily="49" charset="-122"/>
                <a:ea typeface="仿宋" panose="02010609060101010101" pitchFamily="49" charset="-122"/>
              </a:rPr>
              <a:t>AMBEA </a:t>
            </a:r>
            <a:r>
              <a:rPr lang="zh-CN" altLang="en-US" dirty="0">
                <a:latin typeface="仿宋" panose="02010609060101010101" pitchFamily="49" charset="-122"/>
                <a:ea typeface="仿宋" panose="02010609060101010101" pitchFamily="49" charset="-122"/>
              </a:rPr>
              <a:t>剪枝方法可能导致的线程分歧问题。</a:t>
            </a:r>
            <a:endParaRPr lang="en-US" altLang="zh-CN" dirty="0">
              <a:latin typeface="仿宋" panose="02010609060101010101" pitchFamily="49" charset="-122"/>
              <a:ea typeface="仿宋" panose="02010609060101010101" pitchFamily="49" charset="-122"/>
            </a:endParaRPr>
          </a:p>
          <a:p>
            <a:pPr marL="504000" lvl="1" indent="-342900">
              <a:lnSpc>
                <a:spcPct val="130000"/>
              </a:lnSpc>
              <a:spcBef>
                <a:spcPts val="0"/>
              </a:spcBef>
            </a:pPr>
            <a:r>
              <a:rPr lang="en-US" altLang="zh-CN" dirty="0" err="1">
                <a:latin typeface="仿宋" panose="02010609060101010101" pitchFamily="49" charset="-122"/>
                <a:ea typeface="仿宋" panose="02010609060101010101" pitchFamily="49" charset="-122"/>
              </a:rPr>
              <a:t>AdaMBE+GMBE</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可以将 </a:t>
            </a:r>
            <a:r>
              <a:rPr lang="en-US" altLang="zh-CN" dirty="0">
                <a:latin typeface="仿宋" panose="02010609060101010101" pitchFamily="49" charset="-122"/>
                <a:ea typeface="仿宋" panose="02010609060101010101" pitchFamily="49" charset="-122"/>
              </a:rPr>
              <a:t>AdaMBE </a:t>
            </a:r>
            <a:r>
              <a:rPr lang="zh-CN" altLang="en-US" dirty="0">
                <a:latin typeface="仿宋" panose="02010609060101010101" pitchFamily="49" charset="-122"/>
                <a:ea typeface="仿宋" panose="02010609060101010101" pitchFamily="49" charset="-122"/>
              </a:rPr>
              <a:t>中的基于位图的动态子图方法直接迁移到 </a:t>
            </a:r>
            <a:r>
              <a:rPr lang="en-US" altLang="zh-CN" dirty="0">
                <a:latin typeface="仿宋" panose="02010609060101010101" pitchFamily="49" charset="-122"/>
                <a:ea typeface="仿宋" panose="02010609060101010101" pitchFamily="49" charset="-122"/>
              </a:rPr>
              <a:t>GPU </a:t>
            </a:r>
            <a:r>
              <a:rPr lang="zh-CN" altLang="en-US" dirty="0">
                <a:latin typeface="仿宋" panose="02010609060101010101" pitchFamily="49" charset="-122"/>
                <a:ea typeface="仿宋" panose="02010609060101010101" pitchFamily="49" charset="-122"/>
              </a:rPr>
              <a:t>中，从而在</a:t>
            </a:r>
            <a:r>
              <a:rPr lang="en-US" altLang="zh-CN" dirty="0">
                <a:latin typeface="仿宋" panose="02010609060101010101" pitchFamily="49" charset="-122"/>
                <a:ea typeface="仿宋" panose="02010609060101010101" pitchFamily="49" charset="-122"/>
              </a:rPr>
              <a:t>GMBE </a:t>
            </a:r>
            <a:r>
              <a:rPr lang="zh-CN" altLang="en-US" dirty="0">
                <a:latin typeface="仿宋" panose="02010609060101010101" pitchFamily="49" charset="-122"/>
                <a:ea typeface="仿宋" panose="02010609060101010101" pitchFamily="49" charset="-122"/>
              </a:rPr>
              <a:t>的基础上形成基于 </a:t>
            </a:r>
            <a:r>
              <a:rPr lang="en-US" altLang="zh-CN" dirty="0">
                <a:latin typeface="仿宋" panose="02010609060101010101" pitchFamily="49" charset="-122"/>
                <a:ea typeface="仿宋" panose="02010609060101010101" pitchFamily="49" charset="-122"/>
              </a:rPr>
              <a:t>GPU </a:t>
            </a:r>
            <a:r>
              <a:rPr lang="zh-CN" altLang="en-US" dirty="0">
                <a:latin typeface="仿宋" panose="02010609060101010101" pitchFamily="49" charset="-122"/>
                <a:ea typeface="仿宋" panose="02010609060101010101" pitchFamily="49" charset="-122"/>
              </a:rPr>
              <a:t>的高效极大二分团枚举算法。</a:t>
            </a:r>
            <a:endParaRPr lang="en-US" altLang="zh-CN" dirty="0">
              <a:latin typeface="仿宋" panose="02010609060101010101" pitchFamily="49" charset="-122"/>
              <a:ea typeface="仿宋" panose="02010609060101010101" pitchFamily="49" charset="-122"/>
            </a:endParaRPr>
          </a:p>
          <a:p>
            <a:pPr>
              <a:lnSpc>
                <a:spcPct val="130000"/>
              </a:lnSpc>
              <a:spcBef>
                <a:spcPts val="600"/>
              </a:spcBef>
              <a:buFont typeface="Wingdings" panose="05000000000000000000" pitchFamily="2" charset="2"/>
              <a:buChar char="Ø"/>
            </a:pPr>
            <a:r>
              <a:rPr lang="en-US" altLang="zh-CN" b="1" dirty="0"/>
              <a:t> </a:t>
            </a:r>
            <a:r>
              <a:rPr lang="zh-CN" altLang="en-US" b="1" dirty="0"/>
              <a:t>相关图挖掘问题的深度优化与应用拓展</a:t>
            </a:r>
            <a:endParaRPr lang="en-US" altLang="zh-CN" b="1" dirty="0"/>
          </a:p>
          <a:p>
            <a:pPr marL="504000" lvl="1" indent="-342000">
              <a:lnSpc>
                <a:spcPct val="130000"/>
              </a:lnSpc>
              <a:spcBef>
                <a:spcPts val="0"/>
              </a:spcBef>
            </a:pPr>
            <a:r>
              <a:rPr lang="zh-CN" altLang="en-US" dirty="0">
                <a:latin typeface="仿宋" panose="02010609060101010101" pitchFamily="49" charset="-122"/>
                <a:ea typeface="仿宋" panose="02010609060101010101" pitchFamily="49" charset="-122"/>
              </a:rPr>
              <a:t>将本文提到的技术点迁移到相关图挖掘问题中。</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803822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043F2C18-4996-4996-99AE-012E42E3ADBE}"/>
              </a:ext>
            </a:extLst>
          </p:cNvPr>
          <p:cNvGrpSpPr/>
          <p:nvPr/>
        </p:nvGrpSpPr>
        <p:grpSpPr>
          <a:xfrm>
            <a:off x="4487358" y="584012"/>
            <a:ext cx="3217284" cy="910404"/>
            <a:chOff x="4294890" y="-4746215"/>
            <a:chExt cx="3775460" cy="1068348"/>
          </a:xfrm>
          <a:solidFill>
            <a:schemeClr val="bg1"/>
          </a:solidFill>
        </p:grpSpPr>
        <p:grpSp>
          <p:nvGrpSpPr>
            <p:cNvPr id="43" name="组合 42">
              <a:extLst>
                <a:ext uri="{FF2B5EF4-FFF2-40B4-BE49-F238E27FC236}">
                  <a16:creationId xmlns:a16="http://schemas.microsoft.com/office/drawing/2014/main" id="{922A8970-3954-487B-A236-BCE45D117A2D}"/>
                </a:ext>
              </a:extLst>
            </p:cNvPr>
            <p:cNvGrpSpPr/>
            <p:nvPr/>
          </p:nvGrpSpPr>
          <p:grpSpPr>
            <a:xfrm>
              <a:off x="4294890" y="-4746215"/>
              <a:ext cx="1065162" cy="1068348"/>
              <a:chOff x="1220788" y="2549525"/>
              <a:chExt cx="2652713" cy="2660650"/>
            </a:xfrm>
            <a:grpFill/>
          </p:grpSpPr>
          <p:sp>
            <p:nvSpPr>
              <p:cNvPr id="75" name="Freeform 176">
                <a:extLst>
                  <a:ext uri="{FF2B5EF4-FFF2-40B4-BE49-F238E27FC236}">
                    <a16:creationId xmlns:a16="http://schemas.microsoft.com/office/drawing/2014/main" id="{259E6AD9-CA76-4C7B-87BC-296B597D2169}"/>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26F66F7B-AA44-42D9-8C8C-5408B6FD7525}"/>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7A3CEB12-D13C-4E8B-A1B1-A0145A4CEBF6}"/>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4F2D1855-7D3A-40C4-BFD2-DD8CBB92CB82}"/>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9B8482E2-8071-4FA9-8716-49BC2372EC10}"/>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4CC47540-5A5B-422C-BCFC-6357EE624A5E}"/>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6AFA8B52-EBD2-486D-B9E4-754CE8C07874}"/>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3">
                <a:extLst>
                  <a:ext uri="{FF2B5EF4-FFF2-40B4-BE49-F238E27FC236}">
                    <a16:creationId xmlns:a16="http://schemas.microsoft.com/office/drawing/2014/main" id="{23D4C5BF-F400-4DC8-9DF8-C765FF696D0B}"/>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4">
                <a:extLst>
                  <a:ext uri="{FF2B5EF4-FFF2-40B4-BE49-F238E27FC236}">
                    <a16:creationId xmlns:a16="http://schemas.microsoft.com/office/drawing/2014/main" id="{6EFDEF29-993D-4DCF-B919-4422CC0A8C1D}"/>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5">
                <a:extLst>
                  <a:ext uri="{FF2B5EF4-FFF2-40B4-BE49-F238E27FC236}">
                    <a16:creationId xmlns:a16="http://schemas.microsoft.com/office/drawing/2014/main" id="{BD9CDB78-2AB6-41E8-8CD2-0B7432F4C4FE}"/>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6">
                <a:extLst>
                  <a:ext uri="{FF2B5EF4-FFF2-40B4-BE49-F238E27FC236}">
                    <a16:creationId xmlns:a16="http://schemas.microsoft.com/office/drawing/2014/main" id="{EB83B34E-2EA4-4089-A3CB-AC49057A7FDE}"/>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7">
                <a:extLst>
                  <a:ext uri="{FF2B5EF4-FFF2-40B4-BE49-F238E27FC236}">
                    <a16:creationId xmlns:a16="http://schemas.microsoft.com/office/drawing/2014/main" id="{D8DE6FF2-D062-4374-AFA3-AA4280E357A3}"/>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8">
                <a:extLst>
                  <a:ext uri="{FF2B5EF4-FFF2-40B4-BE49-F238E27FC236}">
                    <a16:creationId xmlns:a16="http://schemas.microsoft.com/office/drawing/2014/main" id="{4F5008CA-D609-41CF-A406-10D178E13E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9">
                <a:extLst>
                  <a:ext uri="{FF2B5EF4-FFF2-40B4-BE49-F238E27FC236}">
                    <a16:creationId xmlns:a16="http://schemas.microsoft.com/office/drawing/2014/main" id="{403CE008-0811-41D0-9D78-0CF29A8E2045}"/>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0">
                <a:extLst>
                  <a:ext uri="{FF2B5EF4-FFF2-40B4-BE49-F238E27FC236}">
                    <a16:creationId xmlns:a16="http://schemas.microsoft.com/office/drawing/2014/main" id="{88104CD7-C421-4F18-95A6-14FF80CCE95C}"/>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1">
                <a:extLst>
                  <a:ext uri="{FF2B5EF4-FFF2-40B4-BE49-F238E27FC236}">
                    <a16:creationId xmlns:a16="http://schemas.microsoft.com/office/drawing/2014/main" id="{7852CD12-1167-4AD7-96D3-FD6800AE4ACC}"/>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2">
                <a:extLst>
                  <a:ext uri="{FF2B5EF4-FFF2-40B4-BE49-F238E27FC236}">
                    <a16:creationId xmlns:a16="http://schemas.microsoft.com/office/drawing/2014/main" id="{5C84411C-4663-41B7-A2D6-4905D7555D66}"/>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3">
                <a:extLst>
                  <a:ext uri="{FF2B5EF4-FFF2-40B4-BE49-F238E27FC236}">
                    <a16:creationId xmlns:a16="http://schemas.microsoft.com/office/drawing/2014/main" id="{657EAD7F-FA78-482F-B4C1-69C507B8F22F}"/>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4">
                <a:extLst>
                  <a:ext uri="{FF2B5EF4-FFF2-40B4-BE49-F238E27FC236}">
                    <a16:creationId xmlns:a16="http://schemas.microsoft.com/office/drawing/2014/main" id="{0651E048-8292-43F4-9752-4097E5D45519}"/>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5">
                <a:extLst>
                  <a:ext uri="{FF2B5EF4-FFF2-40B4-BE49-F238E27FC236}">
                    <a16:creationId xmlns:a16="http://schemas.microsoft.com/office/drawing/2014/main" id="{7E6590A1-25BA-46EB-AE6E-1436F57AD464}"/>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6">
                <a:extLst>
                  <a:ext uri="{FF2B5EF4-FFF2-40B4-BE49-F238E27FC236}">
                    <a16:creationId xmlns:a16="http://schemas.microsoft.com/office/drawing/2014/main" id="{222A97F7-D7D7-40E8-BD1C-14385C4CEC99}"/>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7">
                <a:extLst>
                  <a:ext uri="{FF2B5EF4-FFF2-40B4-BE49-F238E27FC236}">
                    <a16:creationId xmlns:a16="http://schemas.microsoft.com/office/drawing/2014/main" id="{1032270C-A3B2-4087-9EBE-99D67603AEDB}"/>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8">
                <a:extLst>
                  <a:ext uri="{FF2B5EF4-FFF2-40B4-BE49-F238E27FC236}">
                    <a16:creationId xmlns:a16="http://schemas.microsoft.com/office/drawing/2014/main" id="{E24ED550-7485-4B33-B974-BF457F0EC45D}"/>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9">
                <a:extLst>
                  <a:ext uri="{FF2B5EF4-FFF2-40B4-BE49-F238E27FC236}">
                    <a16:creationId xmlns:a16="http://schemas.microsoft.com/office/drawing/2014/main" id="{07DA9FFC-8537-4D39-95C2-086F92223A00}"/>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0">
                <a:extLst>
                  <a:ext uri="{FF2B5EF4-FFF2-40B4-BE49-F238E27FC236}">
                    <a16:creationId xmlns:a16="http://schemas.microsoft.com/office/drawing/2014/main" id="{2A329D45-957E-44E0-BBEE-027A3D440E15}"/>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
                <a:extLst>
                  <a:ext uri="{FF2B5EF4-FFF2-40B4-BE49-F238E27FC236}">
                    <a16:creationId xmlns:a16="http://schemas.microsoft.com/office/drawing/2014/main" id="{88F5A113-0D5B-413C-AAFC-A6AC123D9A11}"/>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2">
                <a:extLst>
                  <a:ext uri="{FF2B5EF4-FFF2-40B4-BE49-F238E27FC236}">
                    <a16:creationId xmlns:a16="http://schemas.microsoft.com/office/drawing/2014/main" id="{DE205D0D-3EA2-433A-B4A7-A700C025A53C}"/>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3">
                <a:extLst>
                  <a:ext uri="{FF2B5EF4-FFF2-40B4-BE49-F238E27FC236}">
                    <a16:creationId xmlns:a16="http://schemas.microsoft.com/office/drawing/2014/main" id="{1D317F79-5848-40B8-AADA-035B449DFC05}"/>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4">
                <a:extLst>
                  <a:ext uri="{FF2B5EF4-FFF2-40B4-BE49-F238E27FC236}">
                    <a16:creationId xmlns:a16="http://schemas.microsoft.com/office/drawing/2014/main" id="{654317AB-2568-4F4A-B0A1-BD00C083AE3B}"/>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05">
                <a:extLst>
                  <a:ext uri="{FF2B5EF4-FFF2-40B4-BE49-F238E27FC236}">
                    <a16:creationId xmlns:a16="http://schemas.microsoft.com/office/drawing/2014/main" id="{8299C595-63E1-489A-B75E-AF2BA5E569C9}"/>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
                <a:extLst>
                  <a:ext uri="{FF2B5EF4-FFF2-40B4-BE49-F238E27FC236}">
                    <a16:creationId xmlns:a16="http://schemas.microsoft.com/office/drawing/2014/main" id="{AFEE15CD-5134-4A12-BDD0-D89BFF649C5B}"/>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
                <a:extLst>
                  <a:ext uri="{FF2B5EF4-FFF2-40B4-BE49-F238E27FC236}">
                    <a16:creationId xmlns:a16="http://schemas.microsoft.com/office/drawing/2014/main" id="{D5F65DD9-B354-4B87-9ED4-8BFC84D2FAF6}"/>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8">
                <a:extLst>
                  <a:ext uri="{FF2B5EF4-FFF2-40B4-BE49-F238E27FC236}">
                    <a16:creationId xmlns:a16="http://schemas.microsoft.com/office/drawing/2014/main" id="{088374DF-11EC-4FB6-916C-1A5DD5A0387E}"/>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9">
                <a:extLst>
                  <a:ext uri="{FF2B5EF4-FFF2-40B4-BE49-F238E27FC236}">
                    <a16:creationId xmlns:a16="http://schemas.microsoft.com/office/drawing/2014/main" id="{F1C6F853-0892-4B2D-B532-92CA682899C5}"/>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0">
                <a:extLst>
                  <a:ext uri="{FF2B5EF4-FFF2-40B4-BE49-F238E27FC236}">
                    <a16:creationId xmlns:a16="http://schemas.microsoft.com/office/drawing/2014/main" id="{6D10EF75-584F-4CD5-83F8-06AAD1427D48}"/>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1">
                <a:extLst>
                  <a:ext uri="{FF2B5EF4-FFF2-40B4-BE49-F238E27FC236}">
                    <a16:creationId xmlns:a16="http://schemas.microsoft.com/office/drawing/2014/main" id="{E97557CC-B443-43FE-AD17-CED4744B77E4}"/>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2">
                <a:extLst>
                  <a:ext uri="{FF2B5EF4-FFF2-40B4-BE49-F238E27FC236}">
                    <a16:creationId xmlns:a16="http://schemas.microsoft.com/office/drawing/2014/main" id="{EF1DEF55-FD55-44F2-A5C0-E773D5CFBAC7}"/>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DE9814A0-A063-49DD-A70B-DA2696332E7E}"/>
                </a:ext>
              </a:extLst>
            </p:cNvPr>
            <p:cNvGrpSpPr/>
            <p:nvPr/>
          </p:nvGrpSpPr>
          <p:grpSpPr>
            <a:xfrm>
              <a:off x="5468639" y="-4691071"/>
              <a:ext cx="2601711" cy="962068"/>
              <a:chOff x="5074771" y="1883801"/>
              <a:chExt cx="5705475" cy="2109787"/>
            </a:xfrm>
            <a:grpFill/>
          </p:grpSpPr>
          <p:sp>
            <p:nvSpPr>
              <p:cNvPr id="45" name="Freeform 14">
                <a:extLst>
                  <a:ext uri="{FF2B5EF4-FFF2-40B4-BE49-F238E27FC236}">
                    <a16:creationId xmlns:a16="http://schemas.microsoft.com/office/drawing/2014/main" id="{E9F0EEA6-0B1C-4103-B84B-158CAA39B31F}"/>
                  </a:ext>
                </a:extLst>
              </p:cNvPr>
              <p:cNvSpPr>
                <a:spLocks noEditPoints="1"/>
              </p:cNvSpPr>
              <p:nvPr/>
            </p:nvSpPr>
            <p:spPr bwMode="auto">
              <a:xfrm>
                <a:off x="9729321" y="1883801"/>
                <a:ext cx="915988" cy="1314450"/>
              </a:xfrm>
              <a:custGeom>
                <a:avLst/>
                <a:gdLst>
                  <a:gd name="T0" fmla="*/ 189 w 244"/>
                  <a:gd name="T1" fmla="*/ 0 h 350"/>
                  <a:gd name="T2" fmla="*/ 211 w 244"/>
                  <a:gd name="T3" fmla="*/ 19 h 350"/>
                  <a:gd name="T4" fmla="*/ 204 w 244"/>
                  <a:gd name="T5" fmla="*/ 44 h 350"/>
                  <a:gd name="T6" fmla="*/ 243 w 244"/>
                  <a:gd name="T7" fmla="*/ 83 h 350"/>
                  <a:gd name="T8" fmla="*/ 206 w 244"/>
                  <a:gd name="T9" fmla="*/ 139 h 350"/>
                  <a:gd name="T10" fmla="*/ 218 w 244"/>
                  <a:gd name="T11" fmla="*/ 167 h 350"/>
                  <a:gd name="T12" fmla="*/ 197 w 244"/>
                  <a:gd name="T13" fmla="*/ 188 h 350"/>
                  <a:gd name="T14" fmla="*/ 159 w 244"/>
                  <a:gd name="T15" fmla="*/ 219 h 350"/>
                  <a:gd name="T16" fmla="*/ 174 w 244"/>
                  <a:gd name="T17" fmla="*/ 247 h 350"/>
                  <a:gd name="T18" fmla="*/ 151 w 244"/>
                  <a:gd name="T19" fmla="*/ 272 h 350"/>
                  <a:gd name="T20" fmla="*/ 149 w 244"/>
                  <a:gd name="T21" fmla="*/ 330 h 350"/>
                  <a:gd name="T22" fmla="*/ 124 w 244"/>
                  <a:gd name="T23" fmla="*/ 349 h 350"/>
                  <a:gd name="T24" fmla="*/ 72 w 244"/>
                  <a:gd name="T25" fmla="*/ 331 h 350"/>
                  <a:gd name="T26" fmla="*/ 112 w 244"/>
                  <a:gd name="T27" fmla="*/ 311 h 350"/>
                  <a:gd name="T28" fmla="*/ 109 w 244"/>
                  <a:gd name="T29" fmla="*/ 290 h 350"/>
                  <a:gd name="T30" fmla="*/ 44 w 244"/>
                  <a:gd name="T31" fmla="*/ 314 h 350"/>
                  <a:gd name="T32" fmla="*/ 0 w 244"/>
                  <a:gd name="T33" fmla="*/ 283 h 350"/>
                  <a:gd name="T34" fmla="*/ 111 w 244"/>
                  <a:gd name="T35" fmla="*/ 238 h 350"/>
                  <a:gd name="T36" fmla="*/ 125 w 244"/>
                  <a:gd name="T37" fmla="*/ 212 h 350"/>
                  <a:gd name="T38" fmla="*/ 79 w 244"/>
                  <a:gd name="T39" fmla="*/ 238 h 350"/>
                  <a:gd name="T40" fmla="*/ 27 w 244"/>
                  <a:gd name="T41" fmla="*/ 232 h 350"/>
                  <a:gd name="T42" fmla="*/ 136 w 244"/>
                  <a:gd name="T43" fmla="*/ 155 h 350"/>
                  <a:gd name="T44" fmla="*/ 97 w 244"/>
                  <a:gd name="T45" fmla="*/ 160 h 350"/>
                  <a:gd name="T46" fmla="*/ 71 w 244"/>
                  <a:gd name="T47" fmla="*/ 177 h 350"/>
                  <a:gd name="T48" fmla="*/ 64 w 244"/>
                  <a:gd name="T49" fmla="*/ 159 h 350"/>
                  <a:gd name="T50" fmla="*/ 50 w 244"/>
                  <a:gd name="T51" fmla="*/ 87 h 350"/>
                  <a:gd name="T52" fmla="*/ 65 w 244"/>
                  <a:gd name="T53" fmla="*/ 78 h 350"/>
                  <a:gd name="T54" fmla="*/ 101 w 244"/>
                  <a:gd name="T55" fmla="*/ 131 h 350"/>
                  <a:gd name="T56" fmla="*/ 110 w 244"/>
                  <a:gd name="T57" fmla="*/ 119 h 350"/>
                  <a:gd name="T58" fmla="*/ 103 w 244"/>
                  <a:gd name="T59" fmla="*/ 107 h 350"/>
                  <a:gd name="T60" fmla="*/ 104 w 244"/>
                  <a:gd name="T61" fmla="*/ 95 h 350"/>
                  <a:gd name="T62" fmla="*/ 134 w 244"/>
                  <a:gd name="T63" fmla="*/ 76 h 350"/>
                  <a:gd name="T64" fmla="*/ 119 w 244"/>
                  <a:gd name="T65" fmla="*/ 47 h 350"/>
                  <a:gd name="T66" fmla="*/ 160 w 244"/>
                  <a:gd name="T67" fmla="*/ 41 h 350"/>
                  <a:gd name="T68" fmla="*/ 189 w 244"/>
                  <a:gd name="T69" fmla="*/ 0 h 350"/>
                  <a:gd name="T70" fmla="*/ 175 w 244"/>
                  <a:gd name="T71" fmla="*/ 85 h 350"/>
                  <a:gd name="T72" fmla="*/ 180 w 244"/>
                  <a:gd name="T73" fmla="*/ 119 h 350"/>
                  <a:gd name="T74" fmla="*/ 193 w 244"/>
                  <a:gd name="T75" fmla="*/ 99 h 350"/>
                  <a:gd name="T76" fmla="*/ 175 w 244"/>
                  <a:gd name="T77" fmla="*/ 8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 h="350">
                    <a:moveTo>
                      <a:pt x="189" y="0"/>
                    </a:moveTo>
                    <a:cubicBezTo>
                      <a:pt x="199" y="0"/>
                      <a:pt x="210" y="8"/>
                      <a:pt x="211" y="19"/>
                    </a:cubicBezTo>
                    <a:cubicBezTo>
                      <a:pt x="211" y="28"/>
                      <a:pt x="207" y="36"/>
                      <a:pt x="204" y="44"/>
                    </a:cubicBezTo>
                    <a:cubicBezTo>
                      <a:pt x="224" y="46"/>
                      <a:pt x="244" y="61"/>
                      <a:pt x="243" y="83"/>
                    </a:cubicBezTo>
                    <a:cubicBezTo>
                      <a:pt x="239" y="106"/>
                      <a:pt x="217" y="119"/>
                      <a:pt x="206" y="139"/>
                    </a:cubicBezTo>
                    <a:cubicBezTo>
                      <a:pt x="211" y="148"/>
                      <a:pt x="221" y="156"/>
                      <a:pt x="218" y="167"/>
                    </a:cubicBezTo>
                    <a:cubicBezTo>
                      <a:pt x="217" y="178"/>
                      <a:pt x="207" y="184"/>
                      <a:pt x="197" y="188"/>
                    </a:cubicBezTo>
                    <a:cubicBezTo>
                      <a:pt x="182" y="194"/>
                      <a:pt x="170" y="206"/>
                      <a:pt x="159" y="219"/>
                    </a:cubicBezTo>
                    <a:cubicBezTo>
                      <a:pt x="169" y="225"/>
                      <a:pt x="176" y="235"/>
                      <a:pt x="174" y="247"/>
                    </a:cubicBezTo>
                    <a:cubicBezTo>
                      <a:pt x="174" y="261"/>
                      <a:pt x="160" y="266"/>
                      <a:pt x="151" y="272"/>
                    </a:cubicBezTo>
                    <a:cubicBezTo>
                      <a:pt x="150" y="292"/>
                      <a:pt x="151" y="311"/>
                      <a:pt x="149" y="330"/>
                    </a:cubicBezTo>
                    <a:cubicBezTo>
                      <a:pt x="148" y="343"/>
                      <a:pt x="135" y="350"/>
                      <a:pt x="124" y="349"/>
                    </a:cubicBezTo>
                    <a:cubicBezTo>
                      <a:pt x="105" y="348"/>
                      <a:pt x="87" y="341"/>
                      <a:pt x="72" y="331"/>
                    </a:cubicBezTo>
                    <a:cubicBezTo>
                      <a:pt x="85" y="324"/>
                      <a:pt x="101" y="322"/>
                      <a:pt x="112" y="311"/>
                    </a:cubicBezTo>
                    <a:cubicBezTo>
                      <a:pt x="114" y="305"/>
                      <a:pt x="119" y="291"/>
                      <a:pt x="109" y="290"/>
                    </a:cubicBezTo>
                    <a:cubicBezTo>
                      <a:pt x="84" y="288"/>
                      <a:pt x="66" y="306"/>
                      <a:pt x="44" y="314"/>
                    </a:cubicBezTo>
                    <a:cubicBezTo>
                      <a:pt x="23" y="320"/>
                      <a:pt x="6" y="302"/>
                      <a:pt x="0" y="283"/>
                    </a:cubicBezTo>
                    <a:cubicBezTo>
                      <a:pt x="38" y="271"/>
                      <a:pt x="80" y="265"/>
                      <a:pt x="111" y="238"/>
                    </a:cubicBezTo>
                    <a:cubicBezTo>
                      <a:pt x="120" y="232"/>
                      <a:pt x="123" y="222"/>
                      <a:pt x="125" y="212"/>
                    </a:cubicBezTo>
                    <a:cubicBezTo>
                      <a:pt x="109" y="220"/>
                      <a:pt x="96" y="233"/>
                      <a:pt x="79" y="238"/>
                    </a:cubicBezTo>
                    <a:cubicBezTo>
                      <a:pt x="62" y="243"/>
                      <a:pt x="42" y="243"/>
                      <a:pt x="27" y="232"/>
                    </a:cubicBezTo>
                    <a:cubicBezTo>
                      <a:pt x="59" y="201"/>
                      <a:pt x="102" y="184"/>
                      <a:pt x="136" y="155"/>
                    </a:cubicBezTo>
                    <a:cubicBezTo>
                      <a:pt x="123" y="154"/>
                      <a:pt x="109" y="153"/>
                      <a:pt x="97" y="160"/>
                    </a:cubicBezTo>
                    <a:cubicBezTo>
                      <a:pt x="89" y="166"/>
                      <a:pt x="83" y="181"/>
                      <a:pt x="71" y="177"/>
                    </a:cubicBezTo>
                    <a:cubicBezTo>
                      <a:pt x="65" y="173"/>
                      <a:pt x="66" y="165"/>
                      <a:pt x="64" y="159"/>
                    </a:cubicBezTo>
                    <a:cubicBezTo>
                      <a:pt x="61" y="135"/>
                      <a:pt x="48" y="112"/>
                      <a:pt x="50" y="87"/>
                    </a:cubicBezTo>
                    <a:cubicBezTo>
                      <a:pt x="50" y="80"/>
                      <a:pt x="58" y="73"/>
                      <a:pt x="65" y="78"/>
                    </a:cubicBezTo>
                    <a:cubicBezTo>
                      <a:pt x="84" y="89"/>
                      <a:pt x="94" y="111"/>
                      <a:pt x="101" y="131"/>
                    </a:cubicBezTo>
                    <a:cubicBezTo>
                      <a:pt x="104" y="128"/>
                      <a:pt x="114" y="126"/>
                      <a:pt x="110" y="119"/>
                    </a:cubicBezTo>
                    <a:cubicBezTo>
                      <a:pt x="108" y="115"/>
                      <a:pt x="105" y="111"/>
                      <a:pt x="103" y="107"/>
                    </a:cubicBezTo>
                    <a:cubicBezTo>
                      <a:pt x="103" y="104"/>
                      <a:pt x="104" y="98"/>
                      <a:pt x="104" y="95"/>
                    </a:cubicBezTo>
                    <a:cubicBezTo>
                      <a:pt x="117" y="95"/>
                      <a:pt x="128" y="88"/>
                      <a:pt x="134" y="76"/>
                    </a:cubicBezTo>
                    <a:cubicBezTo>
                      <a:pt x="126" y="69"/>
                      <a:pt x="112" y="61"/>
                      <a:pt x="119" y="47"/>
                    </a:cubicBezTo>
                    <a:cubicBezTo>
                      <a:pt x="126" y="30"/>
                      <a:pt x="147" y="37"/>
                      <a:pt x="160" y="41"/>
                    </a:cubicBezTo>
                    <a:cubicBezTo>
                      <a:pt x="171" y="28"/>
                      <a:pt x="178" y="13"/>
                      <a:pt x="189" y="0"/>
                    </a:cubicBezTo>
                    <a:close/>
                    <a:moveTo>
                      <a:pt x="175" y="85"/>
                    </a:moveTo>
                    <a:cubicBezTo>
                      <a:pt x="167" y="97"/>
                      <a:pt x="171" y="110"/>
                      <a:pt x="180" y="119"/>
                    </a:cubicBezTo>
                    <a:cubicBezTo>
                      <a:pt x="185" y="113"/>
                      <a:pt x="189" y="106"/>
                      <a:pt x="193" y="99"/>
                    </a:cubicBezTo>
                    <a:cubicBezTo>
                      <a:pt x="192" y="90"/>
                      <a:pt x="182" y="89"/>
                      <a:pt x="1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654815F0-0970-4481-9CB6-356719358FC8}"/>
                  </a:ext>
                </a:extLst>
              </p:cNvPr>
              <p:cNvSpPr>
                <a:spLocks/>
              </p:cNvSpPr>
              <p:nvPr/>
            </p:nvSpPr>
            <p:spPr bwMode="auto">
              <a:xfrm>
                <a:off x="8340258" y="2056838"/>
                <a:ext cx="920750" cy="987425"/>
              </a:xfrm>
              <a:custGeom>
                <a:avLst/>
                <a:gdLst>
                  <a:gd name="T0" fmla="*/ 152 w 245"/>
                  <a:gd name="T1" fmla="*/ 45 h 263"/>
                  <a:gd name="T2" fmla="*/ 166 w 245"/>
                  <a:gd name="T3" fmla="*/ 0 h 263"/>
                  <a:gd name="T4" fmla="*/ 204 w 245"/>
                  <a:gd name="T5" fmla="*/ 49 h 263"/>
                  <a:gd name="T6" fmla="*/ 186 w 245"/>
                  <a:gd name="T7" fmla="*/ 119 h 263"/>
                  <a:gd name="T8" fmla="*/ 238 w 245"/>
                  <a:gd name="T9" fmla="*/ 97 h 263"/>
                  <a:gd name="T10" fmla="*/ 213 w 245"/>
                  <a:gd name="T11" fmla="*/ 140 h 263"/>
                  <a:gd name="T12" fmla="*/ 173 w 245"/>
                  <a:gd name="T13" fmla="*/ 164 h 263"/>
                  <a:gd name="T14" fmla="*/ 125 w 245"/>
                  <a:gd name="T15" fmla="*/ 236 h 263"/>
                  <a:gd name="T16" fmla="*/ 51 w 245"/>
                  <a:gd name="T17" fmla="*/ 249 h 263"/>
                  <a:gd name="T18" fmla="*/ 106 w 245"/>
                  <a:gd name="T19" fmla="*/ 213 h 263"/>
                  <a:gd name="T20" fmla="*/ 117 w 245"/>
                  <a:gd name="T21" fmla="*/ 190 h 263"/>
                  <a:gd name="T22" fmla="*/ 67 w 245"/>
                  <a:gd name="T23" fmla="*/ 210 h 263"/>
                  <a:gd name="T24" fmla="*/ 8 w 245"/>
                  <a:gd name="T25" fmla="*/ 195 h 263"/>
                  <a:gd name="T26" fmla="*/ 3 w 245"/>
                  <a:gd name="T27" fmla="*/ 165 h 263"/>
                  <a:gd name="T28" fmla="*/ 30 w 245"/>
                  <a:gd name="T29" fmla="*/ 166 h 263"/>
                  <a:gd name="T30" fmla="*/ 126 w 245"/>
                  <a:gd name="T31" fmla="*/ 148 h 263"/>
                  <a:gd name="T32" fmla="*/ 142 w 245"/>
                  <a:gd name="T33" fmla="*/ 137 h 263"/>
                  <a:gd name="T34" fmla="*/ 152 w 245"/>
                  <a:gd name="T35" fmla="*/ 4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63">
                    <a:moveTo>
                      <a:pt x="152" y="45"/>
                    </a:moveTo>
                    <a:cubicBezTo>
                      <a:pt x="153" y="30"/>
                      <a:pt x="154" y="10"/>
                      <a:pt x="166" y="0"/>
                    </a:cubicBezTo>
                    <a:cubicBezTo>
                      <a:pt x="187" y="5"/>
                      <a:pt x="203" y="28"/>
                      <a:pt x="204" y="49"/>
                    </a:cubicBezTo>
                    <a:cubicBezTo>
                      <a:pt x="206" y="74"/>
                      <a:pt x="190" y="96"/>
                      <a:pt x="186" y="119"/>
                    </a:cubicBezTo>
                    <a:cubicBezTo>
                      <a:pt x="203" y="112"/>
                      <a:pt x="219" y="101"/>
                      <a:pt x="238" y="97"/>
                    </a:cubicBezTo>
                    <a:cubicBezTo>
                      <a:pt x="245" y="116"/>
                      <a:pt x="228" y="131"/>
                      <a:pt x="213" y="140"/>
                    </a:cubicBezTo>
                    <a:cubicBezTo>
                      <a:pt x="200" y="149"/>
                      <a:pt x="182" y="150"/>
                      <a:pt x="173" y="164"/>
                    </a:cubicBezTo>
                    <a:cubicBezTo>
                      <a:pt x="156" y="187"/>
                      <a:pt x="150" y="219"/>
                      <a:pt x="125" y="236"/>
                    </a:cubicBezTo>
                    <a:cubicBezTo>
                      <a:pt x="104" y="250"/>
                      <a:pt x="75" y="263"/>
                      <a:pt x="51" y="249"/>
                    </a:cubicBezTo>
                    <a:cubicBezTo>
                      <a:pt x="67" y="233"/>
                      <a:pt x="91" y="230"/>
                      <a:pt x="106" y="213"/>
                    </a:cubicBezTo>
                    <a:cubicBezTo>
                      <a:pt x="111" y="207"/>
                      <a:pt x="121" y="199"/>
                      <a:pt x="117" y="190"/>
                    </a:cubicBezTo>
                    <a:cubicBezTo>
                      <a:pt x="99" y="191"/>
                      <a:pt x="85" y="206"/>
                      <a:pt x="67" y="210"/>
                    </a:cubicBezTo>
                    <a:cubicBezTo>
                      <a:pt x="47" y="218"/>
                      <a:pt x="22" y="211"/>
                      <a:pt x="8" y="195"/>
                    </a:cubicBezTo>
                    <a:cubicBezTo>
                      <a:pt x="0" y="187"/>
                      <a:pt x="1" y="175"/>
                      <a:pt x="3" y="165"/>
                    </a:cubicBezTo>
                    <a:cubicBezTo>
                      <a:pt x="12" y="164"/>
                      <a:pt x="21" y="166"/>
                      <a:pt x="30" y="166"/>
                    </a:cubicBezTo>
                    <a:cubicBezTo>
                      <a:pt x="63" y="169"/>
                      <a:pt x="95" y="159"/>
                      <a:pt x="126" y="148"/>
                    </a:cubicBezTo>
                    <a:cubicBezTo>
                      <a:pt x="132" y="146"/>
                      <a:pt x="139" y="144"/>
                      <a:pt x="142" y="137"/>
                    </a:cubicBezTo>
                    <a:cubicBezTo>
                      <a:pt x="154" y="108"/>
                      <a:pt x="155" y="76"/>
                      <a:pt x="15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3CCD7F85-4DB6-4652-B1A9-B1E59F2F51B2}"/>
                  </a:ext>
                </a:extLst>
              </p:cNvPr>
              <p:cNvSpPr>
                <a:spLocks/>
              </p:cNvSpPr>
              <p:nvPr/>
            </p:nvSpPr>
            <p:spPr bwMode="auto">
              <a:xfrm>
                <a:off x="7151221" y="2071126"/>
                <a:ext cx="212725" cy="255588"/>
              </a:xfrm>
              <a:custGeom>
                <a:avLst/>
                <a:gdLst>
                  <a:gd name="T0" fmla="*/ 9 w 57"/>
                  <a:gd name="T1" fmla="*/ 67 h 68"/>
                  <a:gd name="T2" fmla="*/ 15 w 57"/>
                  <a:gd name="T3" fmla="*/ 0 h 68"/>
                  <a:gd name="T4" fmla="*/ 49 w 57"/>
                  <a:gd name="T5" fmla="*/ 53 h 68"/>
                  <a:gd name="T6" fmla="*/ 9 w 57"/>
                  <a:gd name="T7" fmla="*/ 67 h 68"/>
                </a:gdLst>
                <a:ahLst/>
                <a:cxnLst>
                  <a:cxn ang="0">
                    <a:pos x="T0" y="T1"/>
                  </a:cxn>
                  <a:cxn ang="0">
                    <a:pos x="T2" y="T3"/>
                  </a:cxn>
                  <a:cxn ang="0">
                    <a:pos x="T4" y="T5"/>
                  </a:cxn>
                  <a:cxn ang="0">
                    <a:pos x="T6" y="T7"/>
                  </a:cxn>
                </a:cxnLst>
                <a:rect l="0" t="0" r="r" b="b"/>
                <a:pathLst>
                  <a:path w="57" h="68">
                    <a:moveTo>
                      <a:pt x="9" y="67"/>
                    </a:moveTo>
                    <a:cubicBezTo>
                      <a:pt x="8" y="44"/>
                      <a:pt x="0" y="20"/>
                      <a:pt x="15" y="0"/>
                    </a:cubicBezTo>
                    <a:cubicBezTo>
                      <a:pt x="30" y="14"/>
                      <a:pt x="57" y="28"/>
                      <a:pt x="49" y="53"/>
                    </a:cubicBezTo>
                    <a:cubicBezTo>
                      <a:pt x="43" y="68"/>
                      <a:pt x="23" y="68"/>
                      <a:pt x="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a:extLst>
                  <a:ext uri="{FF2B5EF4-FFF2-40B4-BE49-F238E27FC236}">
                    <a16:creationId xmlns:a16="http://schemas.microsoft.com/office/drawing/2014/main" id="{E51721E4-4CEB-45E9-AC9C-CE30A5BD0319}"/>
                  </a:ext>
                </a:extLst>
              </p:cNvPr>
              <p:cNvSpPr>
                <a:spLocks/>
              </p:cNvSpPr>
              <p:nvPr/>
            </p:nvSpPr>
            <p:spPr bwMode="auto">
              <a:xfrm>
                <a:off x="5449421" y="2090176"/>
                <a:ext cx="207963" cy="288925"/>
              </a:xfrm>
              <a:custGeom>
                <a:avLst/>
                <a:gdLst>
                  <a:gd name="T0" fmla="*/ 17 w 55"/>
                  <a:gd name="T1" fmla="*/ 5 h 77"/>
                  <a:gd name="T2" fmla="*/ 31 w 55"/>
                  <a:gd name="T3" fmla="*/ 9 h 77"/>
                  <a:gd name="T4" fmla="*/ 43 w 55"/>
                  <a:gd name="T5" fmla="*/ 59 h 77"/>
                  <a:gd name="T6" fmla="*/ 20 w 55"/>
                  <a:gd name="T7" fmla="*/ 72 h 77"/>
                  <a:gd name="T8" fmla="*/ 17 w 55"/>
                  <a:gd name="T9" fmla="*/ 5 h 77"/>
                </a:gdLst>
                <a:ahLst/>
                <a:cxnLst>
                  <a:cxn ang="0">
                    <a:pos x="T0" y="T1"/>
                  </a:cxn>
                  <a:cxn ang="0">
                    <a:pos x="T2" y="T3"/>
                  </a:cxn>
                  <a:cxn ang="0">
                    <a:pos x="T4" y="T5"/>
                  </a:cxn>
                  <a:cxn ang="0">
                    <a:pos x="T6" y="T7"/>
                  </a:cxn>
                  <a:cxn ang="0">
                    <a:pos x="T8" y="T9"/>
                  </a:cxn>
                </a:cxnLst>
                <a:rect l="0" t="0" r="r" b="b"/>
                <a:pathLst>
                  <a:path w="55" h="77">
                    <a:moveTo>
                      <a:pt x="17" y="5"/>
                    </a:moveTo>
                    <a:cubicBezTo>
                      <a:pt x="21" y="0"/>
                      <a:pt x="27" y="6"/>
                      <a:pt x="31" y="9"/>
                    </a:cubicBezTo>
                    <a:cubicBezTo>
                      <a:pt x="42" y="22"/>
                      <a:pt x="55" y="42"/>
                      <a:pt x="43" y="59"/>
                    </a:cubicBezTo>
                    <a:cubicBezTo>
                      <a:pt x="39" y="66"/>
                      <a:pt x="29" y="77"/>
                      <a:pt x="20" y="72"/>
                    </a:cubicBezTo>
                    <a:cubicBezTo>
                      <a:pt x="0" y="56"/>
                      <a:pt x="0" y="23"/>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
                <a:extLst>
                  <a:ext uri="{FF2B5EF4-FFF2-40B4-BE49-F238E27FC236}">
                    <a16:creationId xmlns:a16="http://schemas.microsoft.com/office/drawing/2014/main" id="{EB26BFD4-08AD-4D48-843F-2F49C18AC12F}"/>
                  </a:ext>
                </a:extLst>
              </p:cNvPr>
              <p:cNvSpPr>
                <a:spLocks/>
              </p:cNvSpPr>
              <p:nvPr/>
            </p:nvSpPr>
            <p:spPr bwMode="auto">
              <a:xfrm>
                <a:off x="5201771" y="2233051"/>
                <a:ext cx="1198563" cy="1050925"/>
              </a:xfrm>
              <a:custGeom>
                <a:avLst/>
                <a:gdLst>
                  <a:gd name="T0" fmla="*/ 231 w 319"/>
                  <a:gd name="T1" fmla="*/ 11 h 280"/>
                  <a:gd name="T2" fmla="*/ 258 w 319"/>
                  <a:gd name="T3" fmla="*/ 22 h 280"/>
                  <a:gd name="T4" fmla="*/ 298 w 319"/>
                  <a:gd name="T5" fmla="*/ 9 h 280"/>
                  <a:gd name="T6" fmla="*/ 299 w 319"/>
                  <a:gd name="T7" fmla="*/ 34 h 280"/>
                  <a:gd name="T8" fmla="*/ 255 w 319"/>
                  <a:gd name="T9" fmla="*/ 68 h 280"/>
                  <a:gd name="T10" fmla="*/ 295 w 319"/>
                  <a:gd name="T11" fmla="*/ 45 h 280"/>
                  <a:gd name="T12" fmla="*/ 306 w 319"/>
                  <a:gd name="T13" fmla="*/ 56 h 280"/>
                  <a:gd name="T14" fmla="*/ 319 w 319"/>
                  <a:gd name="T15" fmla="*/ 66 h 280"/>
                  <a:gd name="T16" fmla="*/ 298 w 319"/>
                  <a:gd name="T17" fmla="*/ 93 h 280"/>
                  <a:gd name="T18" fmla="*/ 288 w 319"/>
                  <a:gd name="T19" fmla="*/ 180 h 280"/>
                  <a:gd name="T20" fmla="*/ 259 w 319"/>
                  <a:gd name="T21" fmla="*/ 199 h 280"/>
                  <a:gd name="T22" fmla="*/ 258 w 319"/>
                  <a:gd name="T23" fmla="*/ 111 h 280"/>
                  <a:gd name="T24" fmla="*/ 240 w 319"/>
                  <a:gd name="T25" fmla="*/ 140 h 280"/>
                  <a:gd name="T26" fmla="*/ 205 w 319"/>
                  <a:gd name="T27" fmla="*/ 148 h 280"/>
                  <a:gd name="T28" fmla="*/ 206 w 319"/>
                  <a:gd name="T29" fmla="*/ 130 h 280"/>
                  <a:gd name="T30" fmla="*/ 210 w 319"/>
                  <a:gd name="T31" fmla="*/ 96 h 280"/>
                  <a:gd name="T32" fmla="*/ 171 w 319"/>
                  <a:gd name="T33" fmla="*/ 138 h 280"/>
                  <a:gd name="T34" fmla="*/ 139 w 319"/>
                  <a:gd name="T35" fmla="*/ 199 h 280"/>
                  <a:gd name="T36" fmla="*/ 118 w 319"/>
                  <a:gd name="T37" fmla="*/ 198 h 280"/>
                  <a:gd name="T38" fmla="*/ 131 w 319"/>
                  <a:gd name="T39" fmla="*/ 159 h 280"/>
                  <a:gd name="T40" fmla="*/ 104 w 319"/>
                  <a:gd name="T41" fmla="*/ 179 h 280"/>
                  <a:gd name="T42" fmla="*/ 78 w 319"/>
                  <a:gd name="T43" fmla="*/ 178 h 280"/>
                  <a:gd name="T44" fmla="*/ 42 w 319"/>
                  <a:gd name="T45" fmla="*/ 258 h 280"/>
                  <a:gd name="T46" fmla="*/ 26 w 319"/>
                  <a:gd name="T47" fmla="*/ 279 h 280"/>
                  <a:gd name="T48" fmla="*/ 6 w 319"/>
                  <a:gd name="T49" fmla="*/ 262 h 280"/>
                  <a:gd name="T50" fmla="*/ 15 w 319"/>
                  <a:gd name="T51" fmla="*/ 208 h 280"/>
                  <a:gd name="T52" fmla="*/ 76 w 319"/>
                  <a:gd name="T53" fmla="*/ 132 h 280"/>
                  <a:gd name="T54" fmla="*/ 96 w 319"/>
                  <a:gd name="T55" fmla="*/ 140 h 280"/>
                  <a:gd name="T56" fmla="*/ 140 w 319"/>
                  <a:gd name="T57" fmla="*/ 104 h 280"/>
                  <a:gd name="T58" fmla="*/ 117 w 319"/>
                  <a:gd name="T59" fmla="*/ 90 h 280"/>
                  <a:gd name="T60" fmla="*/ 147 w 319"/>
                  <a:gd name="T61" fmla="*/ 63 h 280"/>
                  <a:gd name="T62" fmla="*/ 157 w 319"/>
                  <a:gd name="T63" fmla="*/ 21 h 280"/>
                  <a:gd name="T64" fmla="*/ 179 w 319"/>
                  <a:gd name="T65" fmla="*/ 21 h 280"/>
                  <a:gd name="T66" fmla="*/ 202 w 319"/>
                  <a:gd name="T67" fmla="*/ 52 h 280"/>
                  <a:gd name="T68" fmla="*/ 201 w 319"/>
                  <a:gd name="T69" fmla="*/ 60 h 280"/>
                  <a:gd name="T70" fmla="*/ 180 w 319"/>
                  <a:gd name="T71" fmla="*/ 77 h 280"/>
                  <a:gd name="T72" fmla="*/ 222 w 319"/>
                  <a:gd name="T73" fmla="*/ 58 h 280"/>
                  <a:gd name="T74" fmla="*/ 231 w 319"/>
                  <a:gd name="T75" fmla="*/ 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9" h="280">
                    <a:moveTo>
                      <a:pt x="231" y="11"/>
                    </a:moveTo>
                    <a:cubicBezTo>
                      <a:pt x="241" y="0"/>
                      <a:pt x="249" y="18"/>
                      <a:pt x="258" y="22"/>
                    </a:cubicBezTo>
                    <a:cubicBezTo>
                      <a:pt x="272" y="21"/>
                      <a:pt x="284" y="11"/>
                      <a:pt x="298" y="9"/>
                    </a:cubicBezTo>
                    <a:cubicBezTo>
                      <a:pt x="309" y="11"/>
                      <a:pt x="310" y="32"/>
                      <a:pt x="299" y="34"/>
                    </a:cubicBezTo>
                    <a:cubicBezTo>
                      <a:pt x="280" y="39"/>
                      <a:pt x="267" y="54"/>
                      <a:pt x="255" y="68"/>
                    </a:cubicBezTo>
                    <a:cubicBezTo>
                      <a:pt x="274" y="75"/>
                      <a:pt x="278" y="46"/>
                      <a:pt x="295" y="45"/>
                    </a:cubicBezTo>
                    <a:cubicBezTo>
                      <a:pt x="299" y="49"/>
                      <a:pt x="301" y="55"/>
                      <a:pt x="306" y="56"/>
                    </a:cubicBezTo>
                    <a:cubicBezTo>
                      <a:pt x="311" y="59"/>
                      <a:pt x="319" y="58"/>
                      <a:pt x="319" y="66"/>
                    </a:cubicBezTo>
                    <a:cubicBezTo>
                      <a:pt x="317" y="78"/>
                      <a:pt x="306" y="85"/>
                      <a:pt x="298" y="93"/>
                    </a:cubicBezTo>
                    <a:cubicBezTo>
                      <a:pt x="297" y="122"/>
                      <a:pt x="305" y="154"/>
                      <a:pt x="288" y="180"/>
                    </a:cubicBezTo>
                    <a:cubicBezTo>
                      <a:pt x="282" y="190"/>
                      <a:pt x="270" y="195"/>
                      <a:pt x="259" y="199"/>
                    </a:cubicBezTo>
                    <a:cubicBezTo>
                      <a:pt x="258" y="170"/>
                      <a:pt x="259" y="141"/>
                      <a:pt x="258" y="111"/>
                    </a:cubicBezTo>
                    <a:cubicBezTo>
                      <a:pt x="247" y="117"/>
                      <a:pt x="246" y="131"/>
                      <a:pt x="240" y="140"/>
                    </a:cubicBezTo>
                    <a:cubicBezTo>
                      <a:pt x="234" y="153"/>
                      <a:pt x="215" y="157"/>
                      <a:pt x="205" y="148"/>
                    </a:cubicBezTo>
                    <a:cubicBezTo>
                      <a:pt x="199" y="143"/>
                      <a:pt x="204" y="136"/>
                      <a:pt x="206" y="130"/>
                    </a:cubicBezTo>
                    <a:cubicBezTo>
                      <a:pt x="212" y="120"/>
                      <a:pt x="210" y="107"/>
                      <a:pt x="210" y="96"/>
                    </a:cubicBezTo>
                    <a:cubicBezTo>
                      <a:pt x="196" y="109"/>
                      <a:pt x="181" y="122"/>
                      <a:pt x="171" y="138"/>
                    </a:cubicBezTo>
                    <a:cubicBezTo>
                      <a:pt x="169" y="161"/>
                      <a:pt x="160" y="187"/>
                      <a:pt x="139" y="199"/>
                    </a:cubicBezTo>
                    <a:cubicBezTo>
                      <a:pt x="133" y="202"/>
                      <a:pt x="121" y="205"/>
                      <a:pt x="118" y="198"/>
                    </a:cubicBezTo>
                    <a:cubicBezTo>
                      <a:pt x="123" y="185"/>
                      <a:pt x="133" y="173"/>
                      <a:pt x="131" y="159"/>
                    </a:cubicBezTo>
                    <a:cubicBezTo>
                      <a:pt x="122" y="166"/>
                      <a:pt x="115" y="176"/>
                      <a:pt x="104" y="179"/>
                    </a:cubicBezTo>
                    <a:cubicBezTo>
                      <a:pt x="95" y="181"/>
                      <a:pt x="87" y="178"/>
                      <a:pt x="78" y="178"/>
                    </a:cubicBezTo>
                    <a:cubicBezTo>
                      <a:pt x="60" y="201"/>
                      <a:pt x="49" y="230"/>
                      <a:pt x="42" y="258"/>
                    </a:cubicBezTo>
                    <a:cubicBezTo>
                      <a:pt x="40" y="267"/>
                      <a:pt x="36" y="277"/>
                      <a:pt x="26" y="279"/>
                    </a:cubicBezTo>
                    <a:cubicBezTo>
                      <a:pt x="16" y="280"/>
                      <a:pt x="8" y="271"/>
                      <a:pt x="6" y="262"/>
                    </a:cubicBezTo>
                    <a:cubicBezTo>
                      <a:pt x="0" y="244"/>
                      <a:pt x="1" y="222"/>
                      <a:pt x="15" y="208"/>
                    </a:cubicBezTo>
                    <a:cubicBezTo>
                      <a:pt x="38" y="185"/>
                      <a:pt x="57" y="159"/>
                      <a:pt x="76" y="132"/>
                    </a:cubicBezTo>
                    <a:cubicBezTo>
                      <a:pt x="82" y="135"/>
                      <a:pt x="88" y="144"/>
                      <a:pt x="96" y="140"/>
                    </a:cubicBezTo>
                    <a:cubicBezTo>
                      <a:pt x="114" y="133"/>
                      <a:pt x="129" y="119"/>
                      <a:pt x="140" y="104"/>
                    </a:cubicBezTo>
                    <a:cubicBezTo>
                      <a:pt x="132" y="100"/>
                      <a:pt x="124" y="96"/>
                      <a:pt x="117" y="90"/>
                    </a:cubicBezTo>
                    <a:cubicBezTo>
                      <a:pt x="125" y="79"/>
                      <a:pt x="139" y="74"/>
                      <a:pt x="147" y="63"/>
                    </a:cubicBezTo>
                    <a:cubicBezTo>
                      <a:pt x="154" y="50"/>
                      <a:pt x="152" y="35"/>
                      <a:pt x="157" y="21"/>
                    </a:cubicBezTo>
                    <a:cubicBezTo>
                      <a:pt x="161" y="13"/>
                      <a:pt x="175" y="13"/>
                      <a:pt x="179" y="21"/>
                    </a:cubicBezTo>
                    <a:cubicBezTo>
                      <a:pt x="186" y="32"/>
                      <a:pt x="193" y="42"/>
                      <a:pt x="202" y="52"/>
                    </a:cubicBezTo>
                    <a:cubicBezTo>
                      <a:pt x="202" y="54"/>
                      <a:pt x="201" y="58"/>
                      <a:pt x="201" y="60"/>
                    </a:cubicBezTo>
                    <a:cubicBezTo>
                      <a:pt x="193" y="65"/>
                      <a:pt x="187" y="71"/>
                      <a:pt x="180" y="77"/>
                    </a:cubicBezTo>
                    <a:cubicBezTo>
                      <a:pt x="197" y="81"/>
                      <a:pt x="209" y="66"/>
                      <a:pt x="222" y="58"/>
                    </a:cubicBezTo>
                    <a:cubicBezTo>
                      <a:pt x="225" y="42"/>
                      <a:pt x="224" y="25"/>
                      <a:pt x="2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a:extLst>
                  <a:ext uri="{FF2B5EF4-FFF2-40B4-BE49-F238E27FC236}">
                    <a16:creationId xmlns:a16="http://schemas.microsoft.com/office/drawing/2014/main" id="{15BB0B9E-B094-4F61-A125-EE649D2C6047}"/>
                  </a:ext>
                </a:extLst>
              </p:cNvPr>
              <p:cNvSpPr>
                <a:spLocks/>
              </p:cNvSpPr>
              <p:nvPr/>
            </p:nvSpPr>
            <p:spPr bwMode="auto">
              <a:xfrm>
                <a:off x="7492533" y="2277501"/>
                <a:ext cx="409575" cy="387350"/>
              </a:xfrm>
              <a:custGeom>
                <a:avLst/>
                <a:gdLst>
                  <a:gd name="T0" fmla="*/ 24 w 109"/>
                  <a:gd name="T1" fmla="*/ 18 h 103"/>
                  <a:gd name="T2" fmla="*/ 76 w 109"/>
                  <a:gd name="T3" fmla="*/ 3 h 103"/>
                  <a:gd name="T4" fmla="*/ 102 w 109"/>
                  <a:gd name="T5" fmla="*/ 43 h 103"/>
                  <a:gd name="T6" fmla="*/ 70 w 109"/>
                  <a:gd name="T7" fmla="*/ 88 h 103"/>
                  <a:gd name="T8" fmla="*/ 33 w 109"/>
                  <a:gd name="T9" fmla="*/ 103 h 103"/>
                  <a:gd name="T10" fmla="*/ 51 w 109"/>
                  <a:gd name="T11" fmla="*/ 59 h 103"/>
                  <a:gd name="T12" fmla="*/ 20 w 109"/>
                  <a:gd name="T13" fmla="*/ 65 h 103"/>
                  <a:gd name="T14" fmla="*/ 0 w 109"/>
                  <a:gd name="T15" fmla="*/ 34 h 103"/>
                  <a:gd name="T16" fmla="*/ 24 w 109"/>
                  <a:gd name="T17"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3">
                    <a:moveTo>
                      <a:pt x="24" y="18"/>
                    </a:moveTo>
                    <a:cubicBezTo>
                      <a:pt x="41" y="13"/>
                      <a:pt x="58" y="6"/>
                      <a:pt x="76" y="3"/>
                    </a:cubicBezTo>
                    <a:cubicBezTo>
                      <a:pt x="97" y="0"/>
                      <a:pt x="109" y="27"/>
                      <a:pt x="102" y="43"/>
                    </a:cubicBezTo>
                    <a:cubicBezTo>
                      <a:pt x="94" y="60"/>
                      <a:pt x="81" y="74"/>
                      <a:pt x="70" y="88"/>
                    </a:cubicBezTo>
                    <a:cubicBezTo>
                      <a:pt x="61" y="99"/>
                      <a:pt x="46" y="101"/>
                      <a:pt x="33" y="103"/>
                    </a:cubicBezTo>
                    <a:cubicBezTo>
                      <a:pt x="37" y="88"/>
                      <a:pt x="45" y="74"/>
                      <a:pt x="51" y="59"/>
                    </a:cubicBezTo>
                    <a:cubicBezTo>
                      <a:pt x="40" y="61"/>
                      <a:pt x="31" y="65"/>
                      <a:pt x="20" y="65"/>
                    </a:cubicBezTo>
                    <a:cubicBezTo>
                      <a:pt x="11" y="57"/>
                      <a:pt x="2" y="46"/>
                      <a:pt x="0" y="34"/>
                    </a:cubicBezTo>
                    <a:cubicBezTo>
                      <a:pt x="3" y="24"/>
                      <a:pt x="15"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7">
                <a:extLst>
                  <a:ext uri="{FF2B5EF4-FFF2-40B4-BE49-F238E27FC236}">
                    <a16:creationId xmlns:a16="http://schemas.microsoft.com/office/drawing/2014/main" id="{0EE1D326-909D-42C3-9BC1-412CC7C8886D}"/>
                  </a:ext>
                </a:extLst>
              </p:cNvPr>
              <p:cNvSpPr>
                <a:spLocks/>
              </p:cNvSpPr>
              <p:nvPr/>
            </p:nvSpPr>
            <p:spPr bwMode="auto">
              <a:xfrm>
                <a:off x="5371633" y="2383863"/>
                <a:ext cx="220663" cy="300038"/>
              </a:xfrm>
              <a:custGeom>
                <a:avLst/>
                <a:gdLst>
                  <a:gd name="T0" fmla="*/ 1 w 59"/>
                  <a:gd name="T1" fmla="*/ 30 h 80"/>
                  <a:gd name="T2" fmla="*/ 19 w 59"/>
                  <a:gd name="T3" fmla="*/ 0 h 80"/>
                  <a:gd name="T4" fmla="*/ 50 w 59"/>
                  <a:gd name="T5" fmla="*/ 36 h 80"/>
                  <a:gd name="T6" fmla="*/ 10 w 59"/>
                  <a:gd name="T7" fmla="*/ 76 h 80"/>
                  <a:gd name="T8" fmla="*/ 13 w 59"/>
                  <a:gd name="T9" fmla="*/ 58 h 80"/>
                  <a:gd name="T10" fmla="*/ 1 w 59"/>
                  <a:gd name="T11" fmla="*/ 30 h 80"/>
                </a:gdLst>
                <a:ahLst/>
                <a:cxnLst>
                  <a:cxn ang="0">
                    <a:pos x="T0" y="T1"/>
                  </a:cxn>
                  <a:cxn ang="0">
                    <a:pos x="T2" y="T3"/>
                  </a:cxn>
                  <a:cxn ang="0">
                    <a:pos x="T4" y="T5"/>
                  </a:cxn>
                  <a:cxn ang="0">
                    <a:pos x="T6" y="T7"/>
                  </a:cxn>
                  <a:cxn ang="0">
                    <a:pos x="T8" y="T9"/>
                  </a:cxn>
                  <a:cxn ang="0">
                    <a:pos x="T10" y="T11"/>
                  </a:cxn>
                </a:cxnLst>
                <a:rect l="0" t="0" r="r" b="b"/>
                <a:pathLst>
                  <a:path w="59" h="80">
                    <a:moveTo>
                      <a:pt x="1" y="30"/>
                    </a:moveTo>
                    <a:cubicBezTo>
                      <a:pt x="0" y="17"/>
                      <a:pt x="11" y="8"/>
                      <a:pt x="19" y="0"/>
                    </a:cubicBezTo>
                    <a:cubicBezTo>
                      <a:pt x="28" y="13"/>
                      <a:pt x="42" y="22"/>
                      <a:pt x="50" y="36"/>
                    </a:cubicBezTo>
                    <a:cubicBezTo>
                      <a:pt x="59" y="59"/>
                      <a:pt x="32" y="80"/>
                      <a:pt x="10" y="76"/>
                    </a:cubicBezTo>
                    <a:cubicBezTo>
                      <a:pt x="11" y="70"/>
                      <a:pt x="13" y="64"/>
                      <a:pt x="13" y="58"/>
                    </a:cubicBezTo>
                    <a:cubicBezTo>
                      <a:pt x="10" y="48"/>
                      <a:pt x="4" y="40"/>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a:extLst>
                  <a:ext uri="{FF2B5EF4-FFF2-40B4-BE49-F238E27FC236}">
                    <a16:creationId xmlns:a16="http://schemas.microsoft.com/office/drawing/2014/main" id="{EC1A5605-4940-49DD-B285-B50C200EA5D2}"/>
                  </a:ext>
                </a:extLst>
              </p:cNvPr>
              <p:cNvSpPr>
                <a:spLocks/>
              </p:cNvSpPr>
              <p:nvPr/>
            </p:nvSpPr>
            <p:spPr bwMode="auto">
              <a:xfrm>
                <a:off x="7003583" y="2402913"/>
                <a:ext cx="230188" cy="250825"/>
              </a:xfrm>
              <a:custGeom>
                <a:avLst/>
                <a:gdLst>
                  <a:gd name="T0" fmla="*/ 6 w 61"/>
                  <a:gd name="T1" fmla="*/ 36 h 67"/>
                  <a:gd name="T2" fmla="*/ 22 w 61"/>
                  <a:gd name="T3" fmla="*/ 0 h 67"/>
                  <a:gd name="T4" fmla="*/ 44 w 61"/>
                  <a:gd name="T5" fmla="*/ 19 h 67"/>
                  <a:gd name="T6" fmla="*/ 20 w 61"/>
                  <a:gd name="T7" fmla="*/ 65 h 67"/>
                  <a:gd name="T8" fmla="*/ 6 w 61"/>
                  <a:gd name="T9" fmla="*/ 36 h 67"/>
                </a:gdLst>
                <a:ahLst/>
                <a:cxnLst>
                  <a:cxn ang="0">
                    <a:pos x="T0" y="T1"/>
                  </a:cxn>
                  <a:cxn ang="0">
                    <a:pos x="T2" y="T3"/>
                  </a:cxn>
                  <a:cxn ang="0">
                    <a:pos x="T4" y="T5"/>
                  </a:cxn>
                  <a:cxn ang="0">
                    <a:pos x="T6" y="T7"/>
                  </a:cxn>
                  <a:cxn ang="0">
                    <a:pos x="T8" y="T9"/>
                  </a:cxn>
                </a:cxnLst>
                <a:rect l="0" t="0" r="r" b="b"/>
                <a:pathLst>
                  <a:path w="61" h="67">
                    <a:moveTo>
                      <a:pt x="6" y="36"/>
                    </a:moveTo>
                    <a:cubicBezTo>
                      <a:pt x="0" y="23"/>
                      <a:pt x="9" y="6"/>
                      <a:pt x="22" y="0"/>
                    </a:cubicBezTo>
                    <a:cubicBezTo>
                      <a:pt x="32" y="3"/>
                      <a:pt x="38" y="12"/>
                      <a:pt x="44" y="19"/>
                    </a:cubicBezTo>
                    <a:cubicBezTo>
                      <a:pt x="61" y="36"/>
                      <a:pt x="43" y="67"/>
                      <a:pt x="20" y="65"/>
                    </a:cubicBezTo>
                    <a:cubicBezTo>
                      <a:pt x="16" y="55"/>
                      <a:pt x="10" y="4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1">
                <a:extLst>
                  <a:ext uri="{FF2B5EF4-FFF2-40B4-BE49-F238E27FC236}">
                    <a16:creationId xmlns:a16="http://schemas.microsoft.com/office/drawing/2014/main" id="{0C1DF52F-4570-4CD2-A393-86FA819B064A}"/>
                  </a:ext>
                </a:extLst>
              </p:cNvPr>
              <p:cNvSpPr>
                <a:spLocks/>
              </p:cNvSpPr>
              <p:nvPr/>
            </p:nvSpPr>
            <p:spPr bwMode="auto">
              <a:xfrm>
                <a:off x="9770596" y="2390213"/>
                <a:ext cx="173038" cy="249238"/>
              </a:xfrm>
              <a:custGeom>
                <a:avLst/>
                <a:gdLst>
                  <a:gd name="T0" fmla="*/ 15 w 46"/>
                  <a:gd name="T1" fmla="*/ 10 h 66"/>
                  <a:gd name="T2" fmla="*/ 40 w 46"/>
                  <a:gd name="T3" fmla="*/ 21 h 66"/>
                  <a:gd name="T4" fmla="*/ 25 w 46"/>
                  <a:gd name="T5" fmla="*/ 66 h 66"/>
                  <a:gd name="T6" fmla="*/ 15 w 46"/>
                  <a:gd name="T7" fmla="*/ 10 h 66"/>
                </a:gdLst>
                <a:ahLst/>
                <a:cxnLst>
                  <a:cxn ang="0">
                    <a:pos x="T0" y="T1"/>
                  </a:cxn>
                  <a:cxn ang="0">
                    <a:pos x="T2" y="T3"/>
                  </a:cxn>
                  <a:cxn ang="0">
                    <a:pos x="T4" y="T5"/>
                  </a:cxn>
                  <a:cxn ang="0">
                    <a:pos x="T6" y="T7"/>
                  </a:cxn>
                </a:cxnLst>
                <a:rect l="0" t="0" r="r" b="b"/>
                <a:pathLst>
                  <a:path w="46" h="66">
                    <a:moveTo>
                      <a:pt x="15" y="10"/>
                    </a:moveTo>
                    <a:cubicBezTo>
                      <a:pt x="24" y="0"/>
                      <a:pt x="35" y="14"/>
                      <a:pt x="40" y="21"/>
                    </a:cubicBezTo>
                    <a:cubicBezTo>
                      <a:pt x="46" y="36"/>
                      <a:pt x="45" y="63"/>
                      <a:pt x="25" y="66"/>
                    </a:cubicBezTo>
                    <a:cubicBezTo>
                      <a:pt x="8" y="55"/>
                      <a:pt x="0" y="26"/>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a:extLst>
                  <a:ext uri="{FF2B5EF4-FFF2-40B4-BE49-F238E27FC236}">
                    <a16:creationId xmlns:a16="http://schemas.microsoft.com/office/drawing/2014/main" id="{714C40D5-290B-48B7-8779-245912C98A9E}"/>
                  </a:ext>
                </a:extLst>
              </p:cNvPr>
              <p:cNvSpPr>
                <a:spLocks/>
              </p:cNvSpPr>
              <p:nvPr/>
            </p:nvSpPr>
            <p:spPr bwMode="auto">
              <a:xfrm>
                <a:off x="6738471" y="2623576"/>
                <a:ext cx="520700" cy="638175"/>
              </a:xfrm>
              <a:custGeom>
                <a:avLst/>
                <a:gdLst>
                  <a:gd name="T0" fmla="*/ 102 w 139"/>
                  <a:gd name="T1" fmla="*/ 43 h 170"/>
                  <a:gd name="T2" fmla="*/ 138 w 139"/>
                  <a:gd name="T3" fmla="*/ 0 h 170"/>
                  <a:gd name="T4" fmla="*/ 135 w 139"/>
                  <a:gd name="T5" fmla="*/ 25 h 170"/>
                  <a:gd name="T6" fmla="*/ 55 w 139"/>
                  <a:gd name="T7" fmla="*/ 152 h 170"/>
                  <a:gd name="T8" fmla="*/ 25 w 139"/>
                  <a:gd name="T9" fmla="*/ 163 h 170"/>
                  <a:gd name="T10" fmla="*/ 2 w 139"/>
                  <a:gd name="T11" fmla="*/ 134 h 170"/>
                  <a:gd name="T12" fmla="*/ 16 w 139"/>
                  <a:gd name="T13" fmla="*/ 117 h 170"/>
                  <a:gd name="T14" fmla="*/ 102 w 139"/>
                  <a:gd name="T15" fmla="*/ 43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0">
                    <a:moveTo>
                      <a:pt x="102" y="43"/>
                    </a:moveTo>
                    <a:cubicBezTo>
                      <a:pt x="115" y="30"/>
                      <a:pt x="124" y="12"/>
                      <a:pt x="138" y="0"/>
                    </a:cubicBezTo>
                    <a:cubicBezTo>
                      <a:pt x="138" y="8"/>
                      <a:pt x="139" y="17"/>
                      <a:pt x="135" y="25"/>
                    </a:cubicBezTo>
                    <a:cubicBezTo>
                      <a:pt x="115" y="71"/>
                      <a:pt x="85" y="112"/>
                      <a:pt x="55" y="152"/>
                    </a:cubicBezTo>
                    <a:cubicBezTo>
                      <a:pt x="48" y="161"/>
                      <a:pt x="36" y="170"/>
                      <a:pt x="25" y="163"/>
                    </a:cubicBezTo>
                    <a:cubicBezTo>
                      <a:pt x="15" y="155"/>
                      <a:pt x="5" y="147"/>
                      <a:pt x="2" y="134"/>
                    </a:cubicBezTo>
                    <a:cubicBezTo>
                      <a:pt x="0" y="125"/>
                      <a:pt x="9" y="121"/>
                      <a:pt x="16" y="117"/>
                    </a:cubicBezTo>
                    <a:cubicBezTo>
                      <a:pt x="50" y="99"/>
                      <a:pt x="76" y="71"/>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a:extLst>
                  <a:ext uri="{FF2B5EF4-FFF2-40B4-BE49-F238E27FC236}">
                    <a16:creationId xmlns:a16="http://schemas.microsoft.com/office/drawing/2014/main" id="{14C2C2C9-FBB1-4385-9285-541707E2104B}"/>
                  </a:ext>
                </a:extLst>
              </p:cNvPr>
              <p:cNvSpPr>
                <a:spLocks/>
              </p:cNvSpPr>
              <p:nvPr/>
            </p:nvSpPr>
            <p:spPr bwMode="auto">
              <a:xfrm>
                <a:off x="7435383" y="2664851"/>
                <a:ext cx="346075" cy="211138"/>
              </a:xfrm>
              <a:custGeom>
                <a:avLst/>
                <a:gdLst>
                  <a:gd name="T0" fmla="*/ 15 w 92"/>
                  <a:gd name="T1" fmla="*/ 17 h 56"/>
                  <a:gd name="T2" fmla="*/ 92 w 92"/>
                  <a:gd name="T3" fmla="*/ 0 h 56"/>
                  <a:gd name="T4" fmla="*/ 80 w 92"/>
                  <a:gd name="T5" fmla="*/ 36 h 56"/>
                  <a:gd name="T6" fmla="*/ 39 w 92"/>
                  <a:gd name="T7" fmla="*/ 56 h 56"/>
                  <a:gd name="T8" fmla="*/ 4 w 92"/>
                  <a:gd name="T9" fmla="*/ 34 h 56"/>
                  <a:gd name="T10" fmla="*/ 15 w 92"/>
                  <a:gd name="T11" fmla="*/ 17 h 56"/>
                </a:gdLst>
                <a:ahLst/>
                <a:cxnLst>
                  <a:cxn ang="0">
                    <a:pos x="T0" y="T1"/>
                  </a:cxn>
                  <a:cxn ang="0">
                    <a:pos x="T2" y="T3"/>
                  </a:cxn>
                  <a:cxn ang="0">
                    <a:pos x="T4" y="T5"/>
                  </a:cxn>
                  <a:cxn ang="0">
                    <a:pos x="T6" y="T7"/>
                  </a:cxn>
                  <a:cxn ang="0">
                    <a:pos x="T8" y="T9"/>
                  </a:cxn>
                  <a:cxn ang="0">
                    <a:pos x="T10" y="T11"/>
                  </a:cxn>
                </a:cxnLst>
                <a:rect l="0" t="0" r="r" b="b"/>
                <a:pathLst>
                  <a:path w="92" h="56">
                    <a:moveTo>
                      <a:pt x="15" y="17"/>
                    </a:moveTo>
                    <a:cubicBezTo>
                      <a:pt x="41" y="12"/>
                      <a:pt x="65" y="1"/>
                      <a:pt x="92" y="0"/>
                    </a:cubicBezTo>
                    <a:cubicBezTo>
                      <a:pt x="90" y="13"/>
                      <a:pt x="90" y="27"/>
                      <a:pt x="80" y="36"/>
                    </a:cubicBezTo>
                    <a:cubicBezTo>
                      <a:pt x="69" y="47"/>
                      <a:pt x="55" y="56"/>
                      <a:pt x="39" y="56"/>
                    </a:cubicBezTo>
                    <a:cubicBezTo>
                      <a:pt x="25" y="55"/>
                      <a:pt x="11" y="46"/>
                      <a:pt x="4" y="34"/>
                    </a:cubicBezTo>
                    <a:cubicBezTo>
                      <a:pt x="0" y="26"/>
                      <a:pt x="8" y="18"/>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a:extLst>
                  <a:ext uri="{FF2B5EF4-FFF2-40B4-BE49-F238E27FC236}">
                    <a16:creationId xmlns:a16="http://schemas.microsoft.com/office/drawing/2014/main" id="{3DBEFA24-1ACB-422B-91D1-76ABD928F931}"/>
                  </a:ext>
                </a:extLst>
              </p:cNvPr>
              <p:cNvSpPr>
                <a:spLocks/>
              </p:cNvSpPr>
              <p:nvPr/>
            </p:nvSpPr>
            <p:spPr bwMode="auto">
              <a:xfrm>
                <a:off x="9057808" y="2799788"/>
                <a:ext cx="244475" cy="277813"/>
              </a:xfrm>
              <a:custGeom>
                <a:avLst/>
                <a:gdLst>
                  <a:gd name="T0" fmla="*/ 6 w 65"/>
                  <a:gd name="T1" fmla="*/ 11 h 74"/>
                  <a:gd name="T2" fmla="*/ 23 w 65"/>
                  <a:gd name="T3" fmla="*/ 2 h 74"/>
                  <a:gd name="T4" fmla="*/ 58 w 65"/>
                  <a:gd name="T5" fmla="*/ 58 h 74"/>
                  <a:gd name="T6" fmla="*/ 19 w 65"/>
                  <a:gd name="T7" fmla="*/ 73 h 74"/>
                  <a:gd name="T8" fmla="*/ 6 w 65"/>
                  <a:gd name="T9" fmla="*/ 11 h 74"/>
                </a:gdLst>
                <a:ahLst/>
                <a:cxnLst>
                  <a:cxn ang="0">
                    <a:pos x="T0" y="T1"/>
                  </a:cxn>
                  <a:cxn ang="0">
                    <a:pos x="T2" y="T3"/>
                  </a:cxn>
                  <a:cxn ang="0">
                    <a:pos x="T4" y="T5"/>
                  </a:cxn>
                  <a:cxn ang="0">
                    <a:pos x="T6" y="T7"/>
                  </a:cxn>
                  <a:cxn ang="0">
                    <a:pos x="T8" y="T9"/>
                  </a:cxn>
                </a:cxnLst>
                <a:rect l="0" t="0" r="r" b="b"/>
                <a:pathLst>
                  <a:path w="65" h="74">
                    <a:moveTo>
                      <a:pt x="6" y="11"/>
                    </a:moveTo>
                    <a:cubicBezTo>
                      <a:pt x="7" y="3"/>
                      <a:pt x="16" y="0"/>
                      <a:pt x="23" y="2"/>
                    </a:cubicBezTo>
                    <a:cubicBezTo>
                      <a:pt x="47" y="6"/>
                      <a:pt x="65" y="34"/>
                      <a:pt x="58" y="58"/>
                    </a:cubicBezTo>
                    <a:cubicBezTo>
                      <a:pt x="52" y="73"/>
                      <a:pt x="33" y="74"/>
                      <a:pt x="19" y="73"/>
                    </a:cubicBezTo>
                    <a:cubicBezTo>
                      <a:pt x="27" y="50"/>
                      <a:pt x="0" y="34"/>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385E79E1-86BE-4E66-B28F-8A55EF3FF9AC}"/>
                  </a:ext>
                </a:extLst>
              </p:cNvPr>
              <p:cNvSpPr>
                <a:spLocks/>
              </p:cNvSpPr>
              <p:nvPr/>
            </p:nvSpPr>
            <p:spPr bwMode="auto">
              <a:xfrm>
                <a:off x="7773521" y="3618938"/>
                <a:ext cx="274638" cy="374650"/>
              </a:xfrm>
              <a:custGeom>
                <a:avLst/>
                <a:gdLst>
                  <a:gd name="T0" fmla="*/ 1 w 73"/>
                  <a:gd name="T1" fmla="*/ 0 h 100"/>
                  <a:gd name="T2" fmla="*/ 19 w 73"/>
                  <a:gd name="T3" fmla="*/ 0 h 100"/>
                  <a:gd name="T4" fmla="*/ 20 w 73"/>
                  <a:gd name="T5" fmla="*/ 61 h 100"/>
                  <a:gd name="T6" fmla="*/ 54 w 73"/>
                  <a:gd name="T7" fmla="*/ 61 h 100"/>
                  <a:gd name="T8" fmla="*/ 54 w 73"/>
                  <a:gd name="T9" fmla="*/ 0 h 100"/>
                  <a:gd name="T10" fmla="*/ 72 w 73"/>
                  <a:gd name="T11" fmla="*/ 0 h 100"/>
                  <a:gd name="T12" fmla="*/ 71 w 73"/>
                  <a:gd name="T13" fmla="*/ 65 h 100"/>
                  <a:gd name="T14" fmla="*/ 2 w 73"/>
                  <a:gd name="T15" fmla="*/ 66 h 100"/>
                  <a:gd name="T16" fmla="*/ 1 w 73"/>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0">
                    <a:moveTo>
                      <a:pt x="1" y="0"/>
                    </a:moveTo>
                    <a:cubicBezTo>
                      <a:pt x="7" y="0"/>
                      <a:pt x="13" y="0"/>
                      <a:pt x="19" y="0"/>
                    </a:cubicBezTo>
                    <a:cubicBezTo>
                      <a:pt x="20" y="20"/>
                      <a:pt x="18" y="41"/>
                      <a:pt x="20" y="61"/>
                    </a:cubicBezTo>
                    <a:cubicBezTo>
                      <a:pt x="20" y="80"/>
                      <a:pt x="54" y="80"/>
                      <a:pt x="54" y="61"/>
                    </a:cubicBezTo>
                    <a:cubicBezTo>
                      <a:pt x="55" y="41"/>
                      <a:pt x="54" y="20"/>
                      <a:pt x="54" y="0"/>
                    </a:cubicBezTo>
                    <a:cubicBezTo>
                      <a:pt x="60" y="0"/>
                      <a:pt x="66" y="0"/>
                      <a:pt x="72" y="0"/>
                    </a:cubicBezTo>
                    <a:cubicBezTo>
                      <a:pt x="72" y="22"/>
                      <a:pt x="73" y="44"/>
                      <a:pt x="71" y="65"/>
                    </a:cubicBezTo>
                    <a:cubicBezTo>
                      <a:pt x="69" y="100"/>
                      <a:pt x="6" y="100"/>
                      <a:pt x="2" y="66"/>
                    </a:cubicBezTo>
                    <a:cubicBezTo>
                      <a:pt x="0" y="44"/>
                      <a:pt x="2" y="2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B893AC80-3332-40CA-87C2-340ECA4FA3DB}"/>
                  </a:ext>
                </a:extLst>
              </p:cNvPr>
              <p:cNvSpPr>
                <a:spLocks/>
              </p:cNvSpPr>
              <p:nvPr/>
            </p:nvSpPr>
            <p:spPr bwMode="auto">
              <a:xfrm>
                <a:off x="9676933" y="3588776"/>
                <a:ext cx="293688" cy="376238"/>
              </a:xfrm>
              <a:custGeom>
                <a:avLst/>
                <a:gdLst>
                  <a:gd name="T0" fmla="*/ 14 w 78"/>
                  <a:gd name="T1" fmla="*/ 13 h 100"/>
                  <a:gd name="T2" fmla="*/ 72 w 78"/>
                  <a:gd name="T3" fmla="*/ 33 h 100"/>
                  <a:gd name="T4" fmla="*/ 55 w 78"/>
                  <a:gd name="T5" fmla="*/ 34 h 100"/>
                  <a:gd name="T6" fmla="*/ 38 w 78"/>
                  <a:gd name="T7" fmla="*/ 21 h 100"/>
                  <a:gd name="T8" fmla="*/ 24 w 78"/>
                  <a:gd name="T9" fmla="*/ 35 h 100"/>
                  <a:gd name="T10" fmla="*/ 64 w 78"/>
                  <a:gd name="T11" fmla="*/ 51 h 100"/>
                  <a:gd name="T12" fmla="*/ 59 w 78"/>
                  <a:gd name="T13" fmla="*/ 94 h 100"/>
                  <a:gd name="T14" fmla="*/ 17 w 78"/>
                  <a:gd name="T15" fmla="*/ 94 h 100"/>
                  <a:gd name="T16" fmla="*/ 0 w 78"/>
                  <a:gd name="T17" fmla="*/ 68 h 100"/>
                  <a:gd name="T18" fmla="*/ 17 w 78"/>
                  <a:gd name="T19" fmla="*/ 67 h 100"/>
                  <a:gd name="T20" fmla="*/ 38 w 78"/>
                  <a:gd name="T21" fmla="*/ 83 h 100"/>
                  <a:gd name="T22" fmla="*/ 54 w 78"/>
                  <a:gd name="T23" fmla="*/ 66 h 100"/>
                  <a:gd name="T24" fmla="*/ 11 w 78"/>
                  <a:gd name="T25" fmla="*/ 48 h 100"/>
                  <a:gd name="T26" fmla="*/ 14 w 78"/>
                  <a:gd name="T2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00">
                    <a:moveTo>
                      <a:pt x="14" y="13"/>
                    </a:moveTo>
                    <a:cubicBezTo>
                      <a:pt x="34" y="0"/>
                      <a:pt x="69" y="6"/>
                      <a:pt x="72" y="33"/>
                    </a:cubicBezTo>
                    <a:cubicBezTo>
                      <a:pt x="66" y="34"/>
                      <a:pt x="61" y="34"/>
                      <a:pt x="55" y="34"/>
                    </a:cubicBezTo>
                    <a:cubicBezTo>
                      <a:pt x="50" y="29"/>
                      <a:pt x="46" y="20"/>
                      <a:pt x="38" y="21"/>
                    </a:cubicBezTo>
                    <a:cubicBezTo>
                      <a:pt x="30" y="20"/>
                      <a:pt x="16" y="26"/>
                      <a:pt x="24" y="35"/>
                    </a:cubicBezTo>
                    <a:cubicBezTo>
                      <a:pt x="36" y="42"/>
                      <a:pt x="52" y="42"/>
                      <a:pt x="64" y="51"/>
                    </a:cubicBezTo>
                    <a:cubicBezTo>
                      <a:pt x="78" y="61"/>
                      <a:pt x="75" y="86"/>
                      <a:pt x="59" y="94"/>
                    </a:cubicBezTo>
                    <a:cubicBezTo>
                      <a:pt x="46" y="100"/>
                      <a:pt x="30" y="100"/>
                      <a:pt x="17" y="94"/>
                    </a:cubicBezTo>
                    <a:cubicBezTo>
                      <a:pt x="7" y="89"/>
                      <a:pt x="4" y="78"/>
                      <a:pt x="0" y="68"/>
                    </a:cubicBezTo>
                    <a:cubicBezTo>
                      <a:pt x="6" y="68"/>
                      <a:pt x="11" y="67"/>
                      <a:pt x="17" y="67"/>
                    </a:cubicBezTo>
                    <a:cubicBezTo>
                      <a:pt x="22" y="74"/>
                      <a:pt x="27" y="85"/>
                      <a:pt x="38" y="83"/>
                    </a:cubicBezTo>
                    <a:cubicBezTo>
                      <a:pt x="47" y="85"/>
                      <a:pt x="60" y="76"/>
                      <a:pt x="54" y="66"/>
                    </a:cubicBezTo>
                    <a:cubicBezTo>
                      <a:pt x="41" y="57"/>
                      <a:pt x="23" y="58"/>
                      <a:pt x="11" y="48"/>
                    </a:cubicBezTo>
                    <a:cubicBezTo>
                      <a:pt x="1" y="39"/>
                      <a:pt x="3" y="21"/>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a16="http://schemas.microsoft.com/office/drawing/2014/main" id="{CA318D76-627D-4AD5-9C2E-7E7969B5F727}"/>
                  </a:ext>
                </a:extLst>
              </p:cNvPr>
              <p:cNvSpPr>
                <a:spLocks/>
              </p:cNvSpPr>
              <p:nvPr/>
            </p:nvSpPr>
            <p:spPr bwMode="auto">
              <a:xfrm>
                <a:off x="5074771" y="3618938"/>
                <a:ext cx="277813" cy="333375"/>
              </a:xfrm>
              <a:custGeom>
                <a:avLst/>
                <a:gdLst>
                  <a:gd name="T0" fmla="*/ 6 w 74"/>
                  <a:gd name="T1" fmla="*/ 0 h 89"/>
                  <a:gd name="T2" fmla="*/ 73 w 74"/>
                  <a:gd name="T3" fmla="*/ 0 h 89"/>
                  <a:gd name="T4" fmla="*/ 67 w 74"/>
                  <a:gd name="T5" fmla="*/ 20 h 89"/>
                  <a:gd name="T6" fmla="*/ 23 w 74"/>
                  <a:gd name="T7" fmla="*/ 74 h 89"/>
                  <a:gd name="T8" fmla="*/ 73 w 74"/>
                  <a:gd name="T9" fmla="*/ 74 h 89"/>
                  <a:gd name="T10" fmla="*/ 74 w 74"/>
                  <a:gd name="T11" fmla="*/ 89 h 89"/>
                  <a:gd name="T12" fmla="*/ 0 w 74"/>
                  <a:gd name="T13" fmla="*/ 89 h 89"/>
                  <a:gd name="T14" fmla="*/ 6 w 74"/>
                  <a:gd name="T15" fmla="*/ 67 h 89"/>
                  <a:gd name="T16" fmla="*/ 48 w 74"/>
                  <a:gd name="T17" fmla="*/ 15 h 89"/>
                  <a:gd name="T18" fmla="*/ 6 w 74"/>
                  <a:gd name="T19" fmla="*/ 15 h 89"/>
                  <a:gd name="T20" fmla="*/ 6 w 7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9">
                    <a:moveTo>
                      <a:pt x="6" y="0"/>
                    </a:moveTo>
                    <a:cubicBezTo>
                      <a:pt x="29" y="0"/>
                      <a:pt x="51" y="0"/>
                      <a:pt x="73" y="0"/>
                    </a:cubicBezTo>
                    <a:cubicBezTo>
                      <a:pt x="71" y="7"/>
                      <a:pt x="72" y="15"/>
                      <a:pt x="67" y="20"/>
                    </a:cubicBezTo>
                    <a:cubicBezTo>
                      <a:pt x="52" y="38"/>
                      <a:pt x="37" y="56"/>
                      <a:pt x="23" y="74"/>
                    </a:cubicBezTo>
                    <a:cubicBezTo>
                      <a:pt x="40" y="74"/>
                      <a:pt x="57" y="74"/>
                      <a:pt x="73" y="74"/>
                    </a:cubicBezTo>
                    <a:cubicBezTo>
                      <a:pt x="73" y="79"/>
                      <a:pt x="74" y="84"/>
                      <a:pt x="74" y="89"/>
                    </a:cubicBezTo>
                    <a:cubicBezTo>
                      <a:pt x="49" y="89"/>
                      <a:pt x="25" y="89"/>
                      <a:pt x="0" y="89"/>
                    </a:cubicBezTo>
                    <a:cubicBezTo>
                      <a:pt x="1" y="81"/>
                      <a:pt x="0" y="73"/>
                      <a:pt x="6" y="67"/>
                    </a:cubicBezTo>
                    <a:cubicBezTo>
                      <a:pt x="19" y="50"/>
                      <a:pt x="34" y="33"/>
                      <a:pt x="48" y="15"/>
                    </a:cubicBezTo>
                    <a:cubicBezTo>
                      <a:pt x="34" y="15"/>
                      <a:pt x="20" y="15"/>
                      <a:pt x="6" y="15"/>
                    </a:cubicBezTo>
                    <a:cubicBezTo>
                      <a:pt x="6" y="11"/>
                      <a:pt x="6" y="4"/>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a16="http://schemas.microsoft.com/office/drawing/2014/main" id="{DD13B3D9-6540-4C13-95AF-3183DD1F5F4C}"/>
                  </a:ext>
                </a:extLst>
              </p:cNvPr>
              <p:cNvSpPr>
                <a:spLocks/>
              </p:cNvSpPr>
              <p:nvPr/>
            </p:nvSpPr>
            <p:spPr bwMode="auto">
              <a:xfrm>
                <a:off x="5420846" y="3618938"/>
                <a:ext cx="265113" cy="333375"/>
              </a:xfrm>
              <a:custGeom>
                <a:avLst/>
                <a:gdLst>
                  <a:gd name="T0" fmla="*/ 0 w 71"/>
                  <a:gd name="T1" fmla="*/ 0 h 89"/>
                  <a:gd name="T2" fmla="*/ 18 w 71"/>
                  <a:gd name="T3" fmla="*/ 0 h 89"/>
                  <a:gd name="T4" fmla="*/ 18 w 71"/>
                  <a:gd name="T5" fmla="*/ 35 h 89"/>
                  <a:gd name="T6" fmla="*/ 53 w 71"/>
                  <a:gd name="T7" fmla="*/ 35 h 89"/>
                  <a:gd name="T8" fmla="*/ 53 w 71"/>
                  <a:gd name="T9" fmla="*/ 0 h 89"/>
                  <a:gd name="T10" fmla="*/ 71 w 71"/>
                  <a:gd name="T11" fmla="*/ 0 h 89"/>
                  <a:gd name="T12" fmla="*/ 71 w 71"/>
                  <a:gd name="T13" fmla="*/ 89 h 89"/>
                  <a:gd name="T14" fmla="*/ 53 w 71"/>
                  <a:gd name="T15" fmla="*/ 89 h 89"/>
                  <a:gd name="T16" fmla="*/ 53 w 71"/>
                  <a:gd name="T17" fmla="*/ 50 h 89"/>
                  <a:gd name="T18" fmla="*/ 18 w 71"/>
                  <a:gd name="T19" fmla="*/ 50 h 89"/>
                  <a:gd name="T20" fmla="*/ 18 w 71"/>
                  <a:gd name="T21" fmla="*/ 89 h 89"/>
                  <a:gd name="T22" fmla="*/ 0 w 71"/>
                  <a:gd name="T23" fmla="*/ 89 h 89"/>
                  <a:gd name="T24" fmla="*/ 0 w 7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9">
                    <a:moveTo>
                      <a:pt x="0" y="0"/>
                    </a:moveTo>
                    <a:cubicBezTo>
                      <a:pt x="6" y="0"/>
                      <a:pt x="12" y="0"/>
                      <a:pt x="18" y="0"/>
                    </a:cubicBezTo>
                    <a:cubicBezTo>
                      <a:pt x="18" y="12"/>
                      <a:pt x="18" y="23"/>
                      <a:pt x="18" y="35"/>
                    </a:cubicBezTo>
                    <a:cubicBezTo>
                      <a:pt x="29" y="35"/>
                      <a:pt x="41" y="35"/>
                      <a:pt x="53" y="35"/>
                    </a:cubicBezTo>
                    <a:cubicBezTo>
                      <a:pt x="53" y="23"/>
                      <a:pt x="53" y="12"/>
                      <a:pt x="53" y="0"/>
                    </a:cubicBezTo>
                    <a:cubicBezTo>
                      <a:pt x="59" y="0"/>
                      <a:pt x="65" y="0"/>
                      <a:pt x="71" y="0"/>
                    </a:cubicBezTo>
                    <a:cubicBezTo>
                      <a:pt x="71" y="30"/>
                      <a:pt x="71" y="59"/>
                      <a:pt x="71" y="89"/>
                    </a:cubicBezTo>
                    <a:cubicBezTo>
                      <a:pt x="65" y="89"/>
                      <a:pt x="59" y="89"/>
                      <a:pt x="53" y="89"/>
                    </a:cubicBezTo>
                    <a:cubicBezTo>
                      <a:pt x="53" y="76"/>
                      <a:pt x="53" y="63"/>
                      <a:pt x="53" y="50"/>
                    </a:cubicBezTo>
                    <a:cubicBezTo>
                      <a:pt x="41" y="50"/>
                      <a:pt x="29" y="50"/>
                      <a:pt x="18" y="50"/>
                    </a:cubicBezTo>
                    <a:cubicBezTo>
                      <a:pt x="18" y="63"/>
                      <a:pt x="18" y="76"/>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a16="http://schemas.microsoft.com/office/drawing/2014/main" id="{101EB9DC-E6F7-4CDA-88E1-73D2F09870E8}"/>
                  </a:ext>
                </a:extLst>
              </p:cNvPr>
              <p:cNvSpPr>
                <a:spLocks/>
              </p:cNvSpPr>
              <p:nvPr/>
            </p:nvSpPr>
            <p:spPr bwMode="auto">
              <a:xfrm>
                <a:off x="5781208" y="3618938"/>
                <a:ext cx="254000" cy="333375"/>
              </a:xfrm>
              <a:custGeom>
                <a:avLst/>
                <a:gdLst>
                  <a:gd name="T0" fmla="*/ 0 w 68"/>
                  <a:gd name="T1" fmla="*/ 0 h 89"/>
                  <a:gd name="T2" fmla="*/ 66 w 68"/>
                  <a:gd name="T3" fmla="*/ 0 h 89"/>
                  <a:gd name="T4" fmla="*/ 67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7" y="15"/>
                    </a:cubicBezTo>
                    <a:cubicBezTo>
                      <a:pt x="51"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6"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a16="http://schemas.microsoft.com/office/drawing/2014/main" id="{1C5CBE34-5C52-48B6-9101-62FC723F23CA}"/>
                  </a:ext>
                </a:extLst>
              </p:cNvPr>
              <p:cNvSpPr>
                <a:spLocks/>
              </p:cNvSpPr>
              <p:nvPr/>
            </p:nvSpPr>
            <p:spPr bwMode="auto">
              <a:xfrm>
                <a:off x="6092358" y="3618938"/>
                <a:ext cx="220663" cy="360363"/>
              </a:xfrm>
              <a:custGeom>
                <a:avLst/>
                <a:gdLst>
                  <a:gd name="T0" fmla="*/ 39 w 59"/>
                  <a:gd name="T1" fmla="*/ 0 h 96"/>
                  <a:gd name="T2" fmla="*/ 57 w 59"/>
                  <a:gd name="T3" fmla="*/ 0 h 96"/>
                  <a:gd name="T4" fmla="*/ 56 w 59"/>
                  <a:gd name="T5" fmla="*/ 69 h 96"/>
                  <a:gd name="T6" fmla="*/ 9 w 59"/>
                  <a:gd name="T7" fmla="*/ 85 h 96"/>
                  <a:gd name="T8" fmla="*/ 0 w 59"/>
                  <a:gd name="T9" fmla="*/ 62 h 96"/>
                  <a:gd name="T10" fmla="*/ 15 w 59"/>
                  <a:gd name="T11" fmla="*/ 60 h 96"/>
                  <a:gd name="T12" fmla="*/ 36 w 59"/>
                  <a:gd name="T13" fmla="*/ 73 h 96"/>
                  <a:gd name="T14" fmla="*/ 39 w 59"/>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6">
                    <a:moveTo>
                      <a:pt x="39" y="0"/>
                    </a:moveTo>
                    <a:cubicBezTo>
                      <a:pt x="45" y="0"/>
                      <a:pt x="51" y="0"/>
                      <a:pt x="57" y="0"/>
                    </a:cubicBezTo>
                    <a:cubicBezTo>
                      <a:pt x="57" y="23"/>
                      <a:pt x="59" y="46"/>
                      <a:pt x="56" y="69"/>
                    </a:cubicBezTo>
                    <a:cubicBezTo>
                      <a:pt x="53" y="90"/>
                      <a:pt x="24" y="96"/>
                      <a:pt x="9" y="85"/>
                    </a:cubicBezTo>
                    <a:cubicBezTo>
                      <a:pt x="2" y="79"/>
                      <a:pt x="2" y="70"/>
                      <a:pt x="0" y="62"/>
                    </a:cubicBezTo>
                    <a:cubicBezTo>
                      <a:pt x="5" y="61"/>
                      <a:pt x="10" y="60"/>
                      <a:pt x="15" y="60"/>
                    </a:cubicBezTo>
                    <a:cubicBezTo>
                      <a:pt x="18" y="69"/>
                      <a:pt x="25" y="80"/>
                      <a:pt x="36" y="73"/>
                    </a:cubicBezTo>
                    <a:cubicBezTo>
                      <a:pt x="43" y="49"/>
                      <a:pt x="38" y="24"/>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a16="http://schemas.microsoft.com/office/drawing/2014/main" id="{9E0601A9-011B-48A3-8E58-6221E5698683}"/>
                  </a:ext>
                </a:extLst>
              </p:cNvPr>
              <p:cNvSpPr>
                <a:spLocks/>
              </p:cNvSpPr>
              <p:nvPr/>
            </p:nvSpPr>
            <p:spPr bwMode="auto">
              <a:xfrm>
                <a:off x="6403508" y="3618938"/>
                <a:ext cx="68263" cy="333375"/>
              </a:xfrm>
              <a:custGeom>
                <a:avLst/>
                <a:gdLst>
                  <a:gd name="T0" fmla="*/ 0 w 18"/>
                  <a:gd name="T1" fmla="*/ 89 h 89"/>
                  <a:gd name="T2" fmla="*/ 0 w 18"/>
                  <a:gd name="T3" fmla="*/ 0 h 89"/>
                  <a:gd name="T4" fmla="*/ 18 w 18"/>
                  <a:gd name="T5" fmla="*/ 0 h 89"/>
                  <a:gd name="T6" fmla="*/ 18 w 18"/>
                  <a:gd name="T7" fmla="*/ 89 h 89"/>
                  <a:gd name="T8" fmla="*/ 0 w 18"/>
                  <a:gd name="T9" fmla="*/ 89 h 89"/>
                </a:gdLst>
                <a:ahLst/>
                <a:cxnLst>
                  <a:cxn ang="0">
                    <a:pos x="T0" y="T1"/>
                  </a:cxn>
                  <a:cxn ang="0">
                    <a:pos x="T2" y="T3"/>
                  </a:cxn>
                  <a:cxn ang="0">
                    <a:pos x="T4" y="T5"/>
                  </a:cxn>
                  <a:cxn ang="0">
                    <a:pos x="T6" y="T7"/>
                  </a:cxn>
                  <a:cxn ang="0">
                    <a:pos x="T8" y="T9"/>
                  </a:cxn>
                </a:cxnLst>
                <a:rect l="0" t="0" r="r" b="b"/>
                <a:pathLst>
                  <a:path w="18" h="89">
                    <a:moveTo>
                      <a:pt x="0" y="89"/>
                    </a:moveTo>
                    <a:cubicBezTo>
                      <a:pt x="0" y="59"/>
                      <a:pt x="0" y="30"/>
                      <a:pt x="0" y="0"/>
                    </a:cubicBezTo>
                    <a:cubicBezTo>
                      <a:pt x="6" y="0"/>
                      <a:pt x="12" y="0"/>
                      <a:pt x="18" y="0"/>
                    </a:cubicBezTo>
                    <a:cubicBezTo>
                      <a:pt x="18" y="30"/>
                      <a:pt x="18" y="59"/>
                      <a:pt x="18" y="89"/>
                    </a:cubicBezTo>
                    <a:cubicBezTo>
                      <a:pt x="12" y="89"/>
                      <a:pt x="6" y="89"/>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B3F93A33-AEFE-4F07-BA01-960455D47E3B}"/>
                  </a:ext>
                </a:extLst>
              </p:cNvPr>
              <p:cNvSpPr>
                <a:spLocks noEditPoints="1"/>
              </p:cNvSpPr>
              <p:nvPr/>
            </p:nvSpPr>
            <p:spPr bwMode="auto">
              <a:xfrm>
                <a:off x="6527333" y="3618938"/>
                <a:ext cx="334963" cy="333375"/>
              </a:xfrm>
              <a:custGeom>
                <a:avLst/>
                <a:gdLst>
                  <a:gd name="T0" fmla="*/ 34 w 89"/>
                  <a:gd name="T1" fmla="*/ 0 h 89"/>
                  <a:gd name="T2" fmla="*/ 53 w 89"/>
                  <a:gd name="T3" fmla="*/ 0 h 89"/>
                  <a:gd name="T4" fmla="*/ 89 w 89"/>
                  <a:gd name="T5" fmla="*/ 89 h 89"/>
                  <a:gd name="T6" fmla="*/ 70 w 89"/>
                  <a:gd name="T7" fmla="*/ 89 h 89"/>
                  <a:gd name="T8" fmla="*/ 62 w 89"/>
                  <a:gd name="T9" fmla="*/ 69 h 89"/>
                  <a:gd name="T10" fmla="*/ 26 w 89"/>
                  <a:gd name="T11" fmla="*/ 69 h 89"/>
                  <a:gd name="T12" fmla="*/ 19 w 89"/>
                  <a:gd name="T13" fmla="*/ 89 h 89"/>
                  <a:gd name="T14" fmla="*/ 0 w 89"/>
                  <a:gd name="T15" fmla="*/ 89 h 89"/>
                  <a:gd name="T16" fmla="*/ 34 w 89"/>
                  <a:gd name="T17" fmla="*/ 0 h 89"/>
                  <a:gd name="T18" fmla="*/ 44 w 89"/>
                  <a:gd name="T19" fmla="*/ 21 h 89"/>
                  <a:gd name="T20" fmla="*/ 32 w 89"/>
                  <a:gd name="T21" fmla="*/ 54 h 89"/>
                  <a:gd name="T22" fmla="*/ 56 w 89"/>
                  <a:gd name="T23" fmla="*/ 54 h 89"/>
                  <a:gd name="T24" fmla="*/ 44 w 89"/>
                  <a:gd name="T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9">
                    <a:moveTo>
                      <a:pt x="34" y="0"/>
                    </a:moveTo>
                    <a:cubicBezTo>
                      <a:pt x="41" y="0"/>
                      <a:pt x="47" y="0"/>
                      <a:pt x="53" y="0"/>
                    </a:cubicBezTo>
                    <a:cubicBezTo>
                      <a:pt x="65" y="30"/>
                      <a:pt x="77" y="59"/>
                      <a:pt x="89" y="89"/>
                    </a:cubicBezTo>
                    <a:cubicBezTo>
                      <a:pt x="82" y="89"/>
                      <a:pt x="76" y="89"/>
                      <a:pt x="70" y="89"/>
                    </a:cubicBezTo>
                    <a:cubicBezTo>
                      <a:pt x="67" y="82"/>
                      <a:pt x="64" y="75"/>
                      <a:pt x="62" y="69"/>
                    </a:cubicBezTo>
                    <a:cubicBezTo>
                      <a:pt x="50" y="69"/>
                      <a:pt x="38" y="69"/>
                      <a:pt x="26" y="69"/>
                    </a:cubicBezTo>
                    <a:cubicBezTo>
                      <a:pt x="24" y="75"/>
                      <a:pt x="21" y="82"/>
                      <a:pt x="19" y="89"/>
                    </a:cubicBezTo>
                    <a:cubicBezTo>
                      <a:pt x="13" y="89"/>
                      <a:pt x="6" y="89"/>
                      <a:pt x="0" y="89"/>
                    </a:cubicBezTo>
                    <a:cubicBezTo>
                      <a:pt x="11" y="59"/>
                      <a:pt x="23" y="30"/>
                      <a:pt x="34" y="0"/>
                    </a:cubicBezTo>
                    <a:close/>
                    <a:moveTo>
                      <a:pt x="44" y="21"/>
                    </a:moveTo>
                    <a:cubicBezTo>
                      <a:pt x="40" y="32"/>
                      <a:pt x="36" y="43"/>
                      <a:pt x="32" y="54"/>
                    </a:cubicBezTo>
                    <a:cubicBezTo>
                      <a:pt x="40" y="54"/>
                      <a:pt x="48" y="54"/>
                      <a:pt x="56" y="54"/>
                    </a:cubicBezTo>
                    <a:cubicBezTo>
                      <a:pt x="52" y="43"/>
                      <a:pt x="48" y="32"/>
                      <a:pt x="4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2BFBA4E5-CE96-4B87-B920-08889D94CBC6}"/>
                  </a:ext>
                </a:extLst>
              </p:cNvPr>
              <p:cNvSpPr>
                <a:spLocks/>
              </p:cNvSpPr>
              <p:nvPr/>
            </p:nvSpPr>
            <p:spPr bwMode="auto">
              <a:xfrm>
                <a:off x="6925796" y="3618938"/>
                <a:ext cx="261938" cy="333375"/>
              </a:xfrm>
              <a:custGeom>
                <a:avLst/>
                <a:gdLst>
                  <a:gd name="T0" fmla="*/ 0 w 70"/>
                  <a:gd name="T1" fmla="*/ 0 h 89"/>
                  <a:gd name="T2" fmla="*/ 17 w 70"/>
                  <a:gd name="T3" fmla="*/ 0 h 89"/>
                  <a:gd name="T4" fmla="*/ 53 w 70"/>
                  <a:gd name="T5" fmla="*/ 59 h 89"/>
                  <a:gd name="T6" fmla="*/ 54 w 70"/>
                  <a:gd name="T7" fmla="*/ 0 h 89"/>
                  <a:gd name="T8" fmla="*/ 70 w 70"/>
                  <a:gd name="T9" fmla="*/ 0 h 89"/>
                  <a:gd name="T10" fmla="*/ 70 w 70"/>
                  <a:gd name="T11" fmla="*/ 89 h 89"/>
                  <a:gd name="T12" fmla="*/ 52 w 70"/>
                  <a:gd name="T13" fmla="*/ 89 h 89"/>
                  <a:gd name="T14" fmla="*/ 16 w 70"/>
                  <a:gd name="T15" fmla="*/ 31 h 89"/>
                  <a:gd name="T16" fmla="*/ 16 w 70"/>
                  <a:gd name="T17" fmla="*/ 89 h 89"/>
                  <a:gd name="T18" fmla="*/ 0 w 70"/>
                  <a:gd name="T19" fmla="*/ 89 h 89"/>
                  <a:gd name="T20" fmla="*/ 0 w 70"/>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9">
                    <a:moveTo>
                      <a:pt x="0" y="0"/>
                    </a:moveTo>
                    <a:cubicBezTo>
                      <a:pt x="6" y="0"/>
                      <a:pt x="11" y="0"/>
                      <a:pt x="17" y="0"/>
                    </a:cubicBezTo>
                    <a:cubicBezTo>
                      <a:pt x="29" y="20"/>
                      <a:pt x="41" y="40"/>
                      <a:pt x="53" y="59"/>
                    </a:cubicBezTo>
                    <a:cubicBezTo>
                      <a:pt x="54" y="39"/>
                      <a:pt x="54" y="20"/>
                      <a:pt x="54" y="0"/>
                    </a:cubicBezTo>
                    <a:cubicBezTo>
                      <a:pt x="59" y="0"/>
                      <a:pt x="65" y="0"/>
                      <a:pt x="70" y="0"/>
                    </a:cubicBezTo>
                    <a:cubicBezTo>
                      <a:pt x="70" y="30"/>
                      <a:pt x="70" y="59"/>
                      <a:pt x="70" y="89"/>
                    </a:cubicBezTo>
                    <a:cubicBezTo>
                      <a:pt x="64" y="89"/>
                      <a:pt x="58" y="89"/>
                      <a:pt x="52" y="89"/>
                    </a:cubicBezTo>
                    <a:cubicBezTo>
                      <a:pt x="40" y="70"/>
                      <a:pt x="29" y="50"/>
                      <a:pt x="16" y="31"/>
                    </a:cubicBezTo>
                    <a:cubicBezTo>
                      <a:pt x="16" y="51"/>
                      <a:pt x="16" y="70"/>
                      <a:pt x="16" y="89"/>
                    </a:cubicBezTo>
                    <a:cubicBezTo>
                      <a:pt x="11" y="89"/>
                      <a:pt x="5"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C306D7B9-032D-4749-9E4D-B6739D7EA0B5}"/>
                  </a:ext>
                </a:extLst>
              </p:cNvPr>
              <p:cNvSpPr>
                <a:spLocks/>
              </p:cNvSpPr>
              <p:nvPr/>
            </p:nvSpPr>
            <p:spPr bwMode="auto">
              <a:xfrm>
                <a:off x="7244883" y="3607826"/>
                <a:ext cx="341313" cy="368300"/>
              </a:xfrm>
              <a:custGeom>
                <a:avLst/>
                <a:gdLst>
                  <a:gd name="T0" fmla="*/ 32 w 91"/>
                  <a:gd name="T1" fmla="*/ 6 h 98"/>
                  <a:gd name="T2" fmla="*/ 73 w 91"/>
                  <a:gd name="T3" fmla="*/ 5 h 98"/>
                  <a:gd name="T4" fmla="*/ 91 w 91"/>
                  <a:gd name="T5" fmla="*/ 27 h 98"/>
                  <a:gd name="T6" fmla="*/ 74 w 91"/>
                  <a:gd name="T7" fmla="*/ 31 h 98"/>
                  <a:gd name="T8" fmla="*/ 30 w 91"/>
                  <a:gd name="T9" fmla="*/ 29 h 98"/>
                  <a:gd name="T10" fmla="*/ 39 w 91"/>
                  <a:gd name="T11" fmla="*/ 75 h 98"/>
                  <a:gd name="T12" fmla="*/ 73 w 91"/>
                  <a:gd name="T13" fmla="*/ 72 h 98"/>
                  <a:gd name="T14" fmla="*/ 73 w 91"/>
                  <a:gd name="T15" fmla="*/ 59 h 98"/>
                  <a:gd name="T16" fmla="*/ 53 w 91"/>
                  <a:gd name="T17" fmla="*/ 59 h 98"/>
                  <a:gd name="T18" fmla="*/ 52 w 91"/>
                  <a:gd name="T19" fmla="*/ 44 h 98"/>
                  <a:gd name="T20" fmla="*/ 91 w 91"/>
                  <a:gd name="T21" fmla="*/ 44 h 98"/>
                  <a:gd name="T22" fmla="*/ 91 w 91"/>
                  <a:gd name="T23" fmla="*/ 81 h 98"/>
                  <a:gd name="T24" fmla="*/ 33 w 91"/>
                  <a:gd name="T25" fmla="*/ 89 h 98"/>
                  <a:gd name="T26" fmla="*/ 32 w 91"/>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8">
                    <a:moveTo>
                      <a:pt x="32" y="6"/>
                    </a:moveTo>
                    <a:cubicBezTo>
                      <a:pt x="45" y="0"/>
                      <a:pt x="60" y="1"/>
                      <a:pt x="73" y="5"/>
                    </a:cubicBezTo>
                    <a:cubicBezTo>
                      <a:pt x="82" y="9"/>
                      <a:pt x="86" y="19"/>
                      <a:pt x="91" y="27"/>
                    </a:cubicBezTo>
                    <a:cubicBezTo>
                      <a:pt x="86" y="28"/>
                      <a:pt x="80" y="30"/>
                      <a:pt x="74" y="31"/>
                    </a:cubicBezTo>
                    <a:cubicBezTo>
                      <a:pt x="66" y="14"/>
                      <a:pt x="40" y="12"/>
                      <a:pt x="30" y="29"/>
                    </a:cubicBezTo>
                    <a:cubicBezTo>
                      <a:pt x="24" y="43"/>
                      <a:pt x="24" y="65"/>
                      <a:pt x="39" y="75"/>
                    </a:cubicBezTo>
                    <a:cubicBezTo>
                      <a:pt x="50" y="82"/>
                      <a:pt x="62" y="76"/>
                      <a:pt x="73" y="72"/>
                    </a:cubicBezTo>
                    <a:cubicBezTo>
                      <a:pt x="73" y="69"/>
                      <a:pt x="73" y="63"/>
                      <a:pt x="73" y="59"/>
                    </a:cubicBezTo>
                    <a:cubicBezTo>
                      <a:pt x="66" y="59"/>
                      <a:pt x="59" y="59"/>
                      <a:pt x="53" y="59"/>
                    </a:cubicBezTo>
                    <a:cubicBezTo>
                      <a:pt x="53" y="54"/>
                      <a:pt x="52" y="49"/>
                      <a:pt x="52" y="44"/>
                    </a:cubicBezTo>
                    <a:cubicBezTo>
                      <a:pt x="65" y="44"/>
                      <a:pt x="78" y="44"/>
                      <a:pt x="91" y="44"/>
                    </a:cubicBezTo>
                    <a:cubicBezTo>
                      <a:pt x="91" y="56"/>
                      <a:pt x="91" y="69"/>
                      <a:pt x="91" y="81"/>
                    </a:cubicBezTo>
                    <a:cubicBezTo>
                      <a:pt x="74" y="92"/>
                      <a:pt x="52" y="98"/>
                      <a:pt x="33" y="89"/>
                    </a:cubicBezTo>
                    <a:cubicBezTo>
                      <a:pt x="0" y="75"/>
                      <a:pt x="0" y="21"/>
                      <a:pt x="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A4CD82FC-E91A-4CCC-8C8E-41FDC032373C}"/>
                  </a:ext>
                </a:extLst>
              </p:cNvPr>
              <p:cNvSpPr>
                <a:spLocks/>
              </p:cNvSpPr>
              <p:nvPr/>
            </p:nvSpPr>
            <p:spPr bwMode="auto">
              <a:xfrm>
                <a:off x="8141821" y="3618938"/>
                <a:ext cx="266700" cy="333375"/>
              </a:xfrm>
              <a:custGeom>
                <a:avLst/>
                <a:gdLst>
                  <a:gd name="T0" fmla="*/ 0 w 71"/>
                  <a:gd name="T1" fmla="*/ 0 h 89"/>
                  <a:gd name="T2" fmla="*/ 18 w 71"/>
                  <a:gd name="T3" fmla="*/ 0 h 89"/>
                  <a:gd name="T4" fmla="*/ 54 w 71"/>
                  <a:gd name="T5" fmla="*/ 59 h 89"/>
                  <a:gd name="T6" fmla="*/ 54 w 71"/>
                  <a:gd name="T7" fmla="*/ 0 h 89"/>
                  <a:gd name="T8" fmla="*/ 71 w 71"/>
                  <a:gd name="T9" fmla="*/ 0 h 89"/>
                  <a:gd name="T10" fmla="*/ 71 w 71"/>
                  <a:gd name="T11" fmla="*/ 89 h 89"/>
                  <a:gd name="T12" fmla="*/ 52 w 71"/>
                  <a:gd name="T13" fmla="*/ 89 h 89"/>
                  <a:gd name="T14" fmla="*/ 17 w 71"/>
                  <a:gd name="T15" fmla="*/ 32 h 89"/>
                  <a:gd name="T16" fmla="*/ 17 w 71"/>
                  <a:gd name="T17" fmla="*/ 89 h 89"/>
                  <a:gd name="T18" fmla="*/ 0 w 71"/>
                  <a:gd name="T19" fmla="*/ 89 h 89"/>
                  <a:gd name="T20" fmla="*/ 0 w 7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9">
                    <a:moveTo>
                      <a:pt x="0" y="0"/>
                    </a:moveTo>
                    <a:cubicBezTo>
                      <a:pt x="6" y="0"/>
                      <a:pt x="12" y="0"/>
                      <a:pt x="18" y="0"/>
                    </a:cubicBezTo>
                    <a:cubicBezTo>
                      <a:pt x="30" y="20"/>
                      <a:pt x="42" y="39"/>
                      <a:pt x="54" y="59"/>
                    </a:cubicBezTo>
                    <a:cubicBezTo>
                      <a:pt x="54" y="39"/>
                      <a:pt x="54" y="20"/>
                      <a:pt x="54" y="0"/>
                    </a:cubicBezTo>
                    <a:cubicBezTo>
                      <a:pt x="60" y="0"/>
                      <a:pt x="65" y="0"/>
                      <a:pt x="71" y="0"/>
                    </a:cubicBezTo>
                    <a:cubicBezTo>
                      <a:pt x="71" y="30"/>
                      <a:pt x="71" y="59"/>
                      <a:pt x="71" y="89"/>
                    </a:cubicBezTo>
                    <a:cubicBezTo>
                      <a:pt x="65" y="89"/>
                      <a:pt x="59" y="89"/>
                      <a:pt x="52" y="89"/>
                    </a:cubicBezTo>
                    <a:cubicBezTo>
                      <a:pt x="41" y="69"/>
                      <a:pt x="29" y="50"/>
                      <a:pt x="17" y="32"/>
                    </a:cubicBezTo>
                    <a:cubicBezTo>
                      <a:pt x="17" y="51"/>
                      <a:pt x="17" y="70"/>
                      <a:pt x="17" y="89"/>
                    </a:cubicBezTo>
                    <a:cubicBezTo>
                      <a:pt x="11"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BB2D50CF-0847-45F4-AE23-ABBDB90DF441}"/>
                  </a:ext>
                </a:extLst>
              </p:cNvPr>
              <p:cNvSpPr>
                <a:spLocks/>
              </p:cNvSpPr>
              <p:nvPr/>
            </p:nvSpPr>
            <p:spPr bwMode="auto">
              <a:xfrm>
                <a:off x="8502183" y="3618938"/>
                <a:ext cx="68263"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EA89C375-CAA8-4492-B0D8-CCEC886D5CF2}"/>
                  </a:ext>
                </a:extLst>
              </p:cNvPr>
              <p:cNvSpPr>
                <a:spLocks/>
              </p:cNvSpPr>
              <p:nvPr/>
            </p:nvSpPr>
            <p:spPr bwMode="auto">
              <a:xfrm>
                <a:off x="8626008" y="3618938"/>
                <a:ext cx="311150" cy="333375"/>
              </a:xfrm>
              <a:custGeom>
                <a:avLst/>
                <a:gdLst>
                  <a:gd name="T0" fmla="*/ 0 w 83"/>
                  <a:gd name="T1" fmla="*/ 0 h 89"/>
                  <a:gd name="T2" fmla="*/ 20 w 83"/>
                  <a:gd name="T3" fmla="*/ 0 h 89"/>
                  <a:gd name="T4" fmla="*/ 42 w 83"/>
                  <a:gd name="T5" fmla="*/ 66 h 89"/>
                  <a:gd name="T6" fmla="*/ 64 w 83"/>
                  <a:gd name="T7" fmla="*/ 0 h 89"/>
                  <a:gd name="T8" fmla="*/ 83 w 83"/>
                  <a:gd name="T9" fmla="*/ 0 h 89"/>
                  <a:gd name="T10" fmla="*/ 51 w 83"/>
                  <a:gd name="T11" fmla="*/ 89 h 89"/>
                  <a:gd name="T12" fmla="*/ 32 w 83"/>
                  <a:gd name="T13" fmla="*/ 89 h 89"/>
                  <a:gd name="T14" fmla="*/ 0 w 83"/>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9">
                    <a:moveTo>
                      <a:pt x="0" y="0"/>
                    </a:moveTo>
                    <a:cubicBezTo>
                      <a:pt x="7" y="0"/>
                      <a:pt x="13" y="0"/>
                      <a:pt x="20" y="0"/>
                    </a:cubicBezTo>
                    <a:cubicBezTo>
                      <a:pt x="27" y="22"/>
                      <a:pt x="35" y="44"/>
                      <a:pt x="42" y="66"/>
                    </a:cubicBezTo>
                    <a:cubicBezTo>
                      <a:pt x="49" y="44"/>
                      <a:pt x="57" y="22"/>
                      <a:pt x="64" y="0"/>
                    </a:cubicBezTo>
                    <a:cubicBezTo>
                      <a:pt x="70" y="0"/>
                      <a:pt x="77" y="0"/>
                      <a:pt x="83" y="0"/>
                    </a:cubicBezTo>
                    <a:cubicBezTo>
                      <a:pt x="72" y="30"/>
                      <a:pt x="62" y="59"/>
                      <a:pt x="51" y="89"/>
                    </a:cubicBezTo>
                    <a:cubicBezTo>
                      <a:pt x="45" y="89"/>
                      <a:pt x="38" y="89"/>
                      <a:pt x="32" y="89"/>
                    </a:cubicBezTo>
                    <a:cubicBezTo>
                      <a:pt x="21" y="59"/>
                      <a:pt x="11"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1EB6EF9B-F254-48F8-89FC-E730D8F3F518}"/>
                  </a:ext>
                </a:extLst>
              </p:cNvPr>
              <p:cNvSpPr>
                <a:spLocks/>
              </p:cNvSpPr>
              <p:nvPr/>
            </p:nvSpPr>
            <p:spPr bwMode="auto">
              <a:xfrm>
                <a:off x="8997483" y="3618938"/>
                <a:ext cx="255588" cy="333375"/>
              </a:xfrm>
              <a:custGeom>
                <a:avLst/>
                <a:gdLst>
                  <a:gd name="T0" fmla="*/ 0 w 68"/>
                  <a:gd name="T1" fmla="*/ 0 h 89"/>
                  <a:gd name="T2" fmla="*/ 66 w 68"/>
                  <a:gd name="T3" fmla="*/ 0 h 89"/>
                  <a:gd name="T4" fmla="*/ 66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6" y="15"/>
                    </a:cubicBezTo>
                    <a:cubicBezTo>
                      <a:pt x="50"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5"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ACA27FD3-7B08-4D3E-A67B-395EC0796C9B}"/>
                  </a:ext>
                </a:extLst>
              </p:cNvPr>
              <p:cNvSpPr>
                <a:spLocks noEditPoints="1"/>
              </p:cNvSpPr>
              <p:nvPr/>
            </p:nvSpPr>
            <p:spPr bwMode="auto">
              <a:xfrm>
                <a:off x="9335621" y="3611001"/>
                <a:ext cx="300038" cy="341313"/>
              </a:xfrm>
              <a:custGeom>
                <a:avLst/>
                <a:gdLst>
                  <a:gd name="T0" fmla="*/ 0 w 80"/>
                  <a:gd name="T1" fmla="*/ 2 h 91"/>
                  <a:gd name="T2" fmla="*/ 57 w 80"/>
                  <a:gd name="T3" fmla="*/ 4 h 91"/>
                  <a:gd name="T4" fmla="*/ 66 w 80"/>
                  <a:gd name="T5" fmla="*/ 44 h 91"/>
                  <a:gd name="T6" fmla="*/ 51 w 80"/>
                  <a:gd name="T7" fmla="*/ 52 h 91"/>
                  <a:gd name="T8" fmla="*/ 80 w 80"/>
                  <a:gd name="T9" fmla="*/ 91 h 91"/>
                  <a:gd name="T10" fmla="*/ 58 w 80"/>
                  <a:gd name="T11" fmla="*/ 91 h 91"/>
                  <a:gd name="T12" fmla="*/ 18 w 80"/>
                  <a:gd name="T13" fmla="*/ 53 h 91"/>
                  <a:gd name="T14" fmla="*/ 18 w 80"/>
                  <a:gd name="T15" fmla="*/ 91 h 91"/>
                  <a:gd name="T16" fmla="*/ 0 w 80"/>
                  <a:gd name="T17" fmla="*/ 91 h 91"/>
                  <a:gd name="T18" fmla="*/ 0 w 80"/>
                  <a:gd name="T19" fmla="*/ 2 h 91"/>
                  <a:gd name="T20" fmla="*/ 18 w 80"/>
                  <a:gd name="T21" fmla="*/ 17 h 91"/>
                  <a:gd name="T22" fmla="*/ 18 w 80"/>
                  <a:gd name="T23" fmla="*/ 40 h 91"/>
                  <a:gd name="T24" fmla="*/ 48 w 80"/>
                  <a:gd name="T25" fmla="*/ 38 h 91"/>
                  <a:gd name="T26" fmla="*/ 45 w 80"/>
                  <a:gd name="T27" fmla="*/ 18 h 91"/>
                  <a:gd name="T28" fmla="*/ 18 w 80"/>
                  <a:gd name="T29"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91">
                    <a:moveTo>
                      <a:pt x="0" y="2"/>
                    </a:moveTo>
                    <a:cubicBezTo>
                      <a:pt x="19" y="2"/>
                      <a:pt x="38" y="0"/>
                      <a:pt x="57" y="4"/>
                    </a:cubicBezTo>
                    <a:cubicBezTo>
                      <a:pt x="73" y="8"/>
                      <a:pt x="78" y="32"/>
                      <a:pt x="66" y="44"/>
                    </a:cubicBezTo>
                    <a:cubicBezTo>
                      <a:pt x="61" y="48"/>
                      <a:pt x="56" y="50"/>
                      <a:pt x="51" y="52"/>
                    </a:cubicBezTo>
                    <a:cubicBezTo>
                      <a:pt x="63" y="63"/>
                      <a:pt x="71" y="77"/>
                      <a:pt x="80" y="91"/>
                    </a:cubicBezTo>
                    <a:cubicBezTo>
                      <a:pt x="73" y="91"/>
                      <a:pt x="65" y="91"/>
                      <a:pt x="58" y="91"/>
                    </a:cubicBezTo>
                    <a:cubicBezTo>
                      <a:pt x="47" y="76"/>
                      <a:pt x="40" y="53"/>
                      <a:pt x="18" y="53"/>
                    </a:cubicBezTo>
                    <a:cubicBezTo>
                      <a:pt x="18" y="65"/>
                      <a:pt x="18" y="78"/>
                      <a:pt x="18" y="91"/>
                    </a:cubicBezTo>
                    <a:cubicBezTo>
                      <a:pt x="12" y="91"/>
                      <a:pt x="6" y="91"/>
                      <a:pt x="0" y="91"/>
                    </a:cubicBezTo>
                    <a:cubicBezTo>
                      <a:pt x="0" y="61"/>
                      <a:pt x="0" y="32"/>
                      <a:pt x="0" y="2"/>
                    </a:cubicBezTo>
                    <a:close/>
                    <a:moveTo>
                      <a:pt x="18" y="17"/>
                    </a:moveTo>
                    <a:cubicBezTo>
                      <a:pt x="18" y="25"/>
                      <a:pt x="18" y="32"/>
                      <a:pt x="18" y="40"/>
                    </a:cubicBezTo>
                    <a:cubicBezTo>
                      <a:pt x="28" y="39"/>
                      <a:pt x="38" y="40"/>
                      <a:pt x="48" y="38"/>
                    </a:cubicBezTo>
                    <a:cubicBezTo>
                      <a:pt x="58" y="35"/>
                      <a:pt x="56" y="17"/>
                      <a:pt x="45" y="18"/>
                    </a:cubicBezTo>
                    <a:cubicBezTo>
                      <a:pt x="36" y="17"/>
                      <a:pt x="27"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4C6909AB-5E29-40CC-8739-4F831651ECFC}"/>
                  </a:ext>
                </a:extLst>
              </p:cNvPr>
              <p:cNvSpPr>
                <a:spLocks/>
              </p:cNvSpPr>
              <p:nvPr/>
            </p:nvSpPr>
            <p:spPr bwMode="auto">
              <a:xfrm>
                <a:off x="10034121" y="3618938"/>
                <a:ext cx="66675"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2DB32AEF-9334-49EE-A5D8-235B508AE7DA}"/>
                  </a:ext>
                </a:extLst>
              </p:cNvPr>
              <p:cNvSpPr>
                <a:spLocks/>
              </p:cNvSpPr>
              <p:nvPr/>
            </p:nvSpPr>
            <p:spPr bwMode="auto">
              <a:xfrm>
                <a:off x="10165883" y="3618938"/>
                <a:ext cx="265113" cy="333375"/>
              </a:xfrm>
              <a:custGeom>
                <a:avLst/>
                <a:gdLst>
                  <a:gd name="T0" fmla="*/ 0 w 71"/>
                  <a:gd name="T1" fmla="*/ 0 h 89"/>
                  <a:gd name="T2" fmla="*/ 71 w 71"/>
                  <a:gd name="T3" fmla="*/ 0 h 89"/>
                  <a:gd name="T4" fmla="*/ 71 w 71"/>
                  <a:gd name="T5" fmla="*/ 15 h 89"/>
                  <a:gd name="T6" fmla="*/ 45 w 71"/>
                  <a:gd name="T7" fmla="*/ 15 h 89"/>
                  <a:gd name="T8" fmla="*/ 45 w 71"/>
                  <a:gd name="T9" fmla="*/ 89 h 89"/>
                  <a:gd name="T10" fmla="*/ 27 w 71"/>
                  <a:gd name="T11" fmla="*/ 89 h 89"/>
                  <a:gd name="T12" fmla="*/ 27 w 71"/>
                  <a:gd name="T13" fmla="*/ 15 h 89"/>
                  <a:gd name="T14" fmla="*/ 0 w 71"/>
                  <a:gd name="T15" fmla="*/ 15 h 89"/>
                  <a:gd name="T16" fmla="*/ 0 w 7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9">
                    <a:moveTo>
                      <a:pt x="0" y="0"/>
                    </a:moveTo>
                    <a:cubicBezTo>
                      <a:pt x="24" y="0"/>
                      <a:pt x="48" y="0"/>
                      <a:pt x="71" y="0"/>
                    </a:cubicBezTo>
                    <a:cubicBezTo>
                      <a:pt x="71" y="4"/>
                      <a:pt x="71" y="11"/>
                      <a:pt x="71" y="15"/>
                    </a:cubicBezTo>
                    <a:cubicBezTo>
                      <a:pt x="62" y="15"/>
                      <a:pt x="54" y="15"/>
                      <a:pt x="45" y="15"/>
                    </a:cubicBezTo>
                    <a:cubicBezTo>
                      <a:pt x="45" y="40"/>
                      <a:pt x="45" y="64"/>
                      <a:pt x="45" y="89"/>
                    </a:cubicBezTo>
                    <a:cubicBezTo>
                      <a:pt x="39" y="89"/>
                      <a:pt x="33" y="89"/>
                      <a:pt x="27" y="89"/>
                    </a:cubicBezTo>
                    <a:cubicBezTo>
                      <a:pt x="27" y="64"/>
                      <a:pt x="27" y="40"/>
                      <a:pt x="27" y="15"/>
                    </a:cubicBezTo>
                    <a:cubicBezTo>
                      <a:pt x="18" y="15"/>
                      <a:pt x="9" y="15"/>
                      <a:pt x="0" y="15"/>
                    </a:cubicBezTo>
                    <a:cubicBezTo>
                      <a:pt x="0" y="11"/>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AF0495EB-D221-4239-BD0B-BAE9427BE5CE}"/>
                  </a:ext>
                </a:extLst>
              </p:cNvPr>
              <p:cNvSpPr>
                <a:spLocks/>
              </p:cNvSpPr>
              <p:nvPr/>
            </p:nvSpPr>
            <p:spPr bwMode="auto">
              <a:xfrm>
                <a:off x="10469096" y="3618938"/>
                <a:ext cx="311150" cy="333375"/>
              </a:xfrm>
              <a:custGeom>
                <a:avLst/>
                <a:gdLst>
                  <a:gd name="T0" fmla="*/ 0 w 83"/>
                  <a:gd name="T1" fmla="*/ 0 h 89"/>
                  <a:gd name="T2" fmla="*/ 20 w 83"/>
                  <a:gd name="T3" fmla="*/ 0 h 89"/>
                  <a:gd name="T4" fmla="*/ 42 w 83"/>
                  <a:gd name="T5" fmla="*/ 35 h 89"/>
                  <a:gd name="T6" fmla="*/ 62 w 83"/>
                  <a:gd name="T7" fmla="*/ 0 h 89"/>
                  <a:gd name="T8" fmla="*/ 83 w 83"/>
                  <a:gd name="T9" fmla="*/ 0 h 89"/>
                  <a:gd name="T10" fmla="*/ 51 w 83"/>
                  <a:gd name="T11" fmla="*/ 53 h 89"/>
                  <a:gd name="T12" fmla="*/ 50 w 83"/>
                  <a:gd name="T13" fmla="*/ 89 h 89"/>
                  <a:gd name="T14" fmla="*/ 32 w 83"/>
                  <a:gd name="T15" fmla="*/ 89 h 89"/>
                  <a:gd name="T16" fmla="*/ 31 w 83"/>
                  <a:gd name="T17" fmla="*/ 52 h 89"/>
                  <a:gd name="T18" fmla="*/ 0 w 8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9">
                    <a:moveTo>
                      <a:pt x="0" y="0"/>
                    </a:moveTo>
                    <a:cubicBezTo>
                      <a:pt x="6" y="0"/>
                      <a:pt x="13" y="0"/>
                      <a:pt x="20" y="0"/>
                    </a:cubicBezTo>
                    <a:cubicBezTo>
                      <a:pt x="27" y="12"/>
                      <a:pt x="34" y="23"/>
                      <a:pt x="42" y="35"/>
                    </a:cubicBezTo>
                    <a:cubicBezTo>
                      <a:pt x="48" y="23"/>
                      <a:pt x="55" y="12"/>
                      <a:pt x="62" y="0"/>
                    </a:cubicBezTo>
                    <a:cubicBezTo>
                      <a:pt x="69" y="0"/>
                      <a:pt x="76" y="0"/>
                      <a:pt x="83" y="0"/>
                    </a:cubicBezTo>
                    <a:cubicBezTo>
                      <a:pt x="72" y="18"/>
                      <a:pt x="59" y="34"/>
                      <a:pt x="51" y="53"/>
                    </a:cubicBezTo>
                    <a:cubicBezTo>
                      <a:pt x="49" y="65"/>
                      <a:pt x="50" y="77"/>
                      <a:pt x="50" y="89"/>
                    </a:cubicBezTo>
                    <a:cubicBezTo>
                      <a:pt x="44" y="89"/>
                      <a:pt x="38" y="89"/>
                      <a:pt x="32" y="89"/>
                    </a:cubicBezTo>
                    <a:cubicBezTo>
                      <a:pt x="32" y="77"/>
                      <a:pt x="33" y="65"/>
                      <a:pt x="31" y="52"/>
                    </a:cubicBezTo>
                    <a:cubicBezTo>
                      <a:pt x="23" y="34"/>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a:extLst>
              <a:ext uri="{FF2B5EF4-FFF2-40B4-BE49-F238E27FC236}">
                <a16:creationId xmlns:a16="http://schemas.microsoft.com/office/drawing/2014/main" id="{97A27908-8503-4D1F-BC5C-D4678A6D9484}"/>
              </a:ext>
            </a:extLst>
          </p:cNvPr>
          <p:cNvGrpSpPr/>
          <p:nvPr/>
        </p:nvGrpSpPr>
        <p:grpSpPr>
          <a:xfrm>
            <a:off x="3882535" y="555162"/>
            <a:ext cx="4387406" cy="4400514"/>
            <a:chOff x="1220788" y="2549525"/>
            <a:chExt cx="2652713" cy="2660650"/>
          </a:xfrm>
          <a:solidFill>
            <a:schemeClr val="bg1">
              <a:alpha val="2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2051705"/>
            <a:ext cx="8939040" cy="1107996"/>
          </a:xfrm>
          <a:prstGeom prst="rect">
            <a:avLst/>
          </a:prstGeom>
          <a:noFill/>
        </p:spPr>
        <p:txBody>
          <a:bodyPr wrap="square" rtlCol="0">
            <a:spAutoFit/>
          </a:bodyPr>
          <a:lstStyle/>
          <a:p>
            <a:pPr algn="ctr"/>
            <a:r>
              <a:rPr lang="zh-CN" altLang="en-US" sz="6600" dirty="0">
                <a:solidFill>
                  <a:schemeClr val="bg1"/>
                </a:solidFill>
                <a:latin typeface="黑体" panose="02010609060101010101" pitchFamily="49" charset="-122"/>
                <a:ea typeface="黑体" panose="02010609060101010101" pitchFamily="49" charset="-122"/>
              </a:rPr>
              <a:t>请各位老师批评指正</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794E32AB-4B5B-4E4C-8855-8DB847EB406B}"/>
              </a:ext>
            </a:extLst>
          </p:cNvPr>
          <p:cNvSpPr txBox="1"/>
          <p:nvPr/>
        </p:nvSpPr>
        <p:spPr>
          <a:xfrm>
            <a:off x="4453613" y="4196561"/>
            <a:ext cx="3284774" cy="400110"/>
          </a:xfrm>
          <a:prstGeom prst="rect">
            <a:avLst/>
          </a:prstGeom>
          <a:noFill/>
        </p:spPr>
        <p:txBody>
          <a:bodyPr wrap="square" rtlCol="0">
            <a:spAutoFit/>
          </a:bodyPr>
          <a:lstStyle/>
          <a:p>
            <a:pPr algn="ctr"/>
            <a:r>
              <a:rPr lang="zh-CN" altLang="en-US" sz="2000" b="1" dirty="0">
                <a:solidFill>
                  <a:schemeClr val="bg1">
                    <a:alpha val="70000"/>
                  </a:schemeClr>
                </a:solidFill>
                <a:latin typeface="宋体" panose="02010600030101010101" pitchFamily="2" charset="-122"/>
                <a:ea typeface="宋体" panose="02010600030101010101" pitchFamily="2" charset="-122"/>
              </a:rPr>
              <a:t>浙江大学博士论文答辩</a:t>
            </a:r>
          </a:p>
        </p:txBody>
      </p:sp>
      <p:sp>
        <p:nvSpPr>
          <p:cNvPr id="118" name="文本框 117">
            <a:extLst>
              <a:ext uri="{FF2B5EF4-FFF2-40B4-BE49-F238E27FC236}">
                <a16:creationId xmlns:a16="http://schemas.microsoft.com/office/drawing/2014/main" id="{20DEA28B-EF98-44EC-AFB5-7059AAD528B8}"/>
              </a:ext>
            </a:extLst>
          </p:cNvPr>
          <p:cNvSpPr txBox="1"/>
          <p:nvPr/>
        </p:nvSpPr>
        <p:spPr>
          <a:xfrm>
            <a:off x="1429697" y="5757806"/>
            <a:ext cx="2381578"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答辩人：潘哲</a:t>
            </a:r>
          </a:p>
        </p:txBody>
      </p:sp>
      <p:sp>
        <p:nvSpPr>
          <p:cNvPr id="124" name="文本框 123">
            <a:extLst>
              <a:ext uri="{FF2B5EF4-FFF2-40B4-BE49-F238E27FC236}">
                <a16:creationId xmlns:a16="http://schemas.microsoft.com/office/drawing/2014/main" id="{E17EC641-4F54-4FA3-AAC7-CE8076520904}"/>
              </a:ext>
            </a:extLst>
          </p:cNvPr>
          <p:cNvSpPr txBox="1"/>
          <p:nvPr/>
        </p:nvSpPr>
        <p:spPr>
          <a:xfrm>
            <a:off x="4945610" y="5757806"/>
            <a:ext cx="230078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指导老师：何水兵</a:t>
            </a:r>
          </a:p>
        </p:txBody>
      </p:sp>
      <p:sp>
        <p:nvSpPr>
          <p:cNvPr id="125" name="文本框 124">
            <a:extLst>
              <a:ext uri="{FF2B5EF4-FFF2-40B4-BE49-F238E27FC236}">
                <a16:creationId xmlns:a16="http://schemas.microsoft.com/office/drawing/2014/main" id="{19C55F93-746E-4BD6-8DA5-62EFF368ECFD}"/>
              </a:ext>
            </a:extLst>
          </p:cNvPr>
          <p:cNvSpPr txBox="1"/>
          <p:nvPr/>
        </p:nvSpPr>
        <p:spPr>
          <a:xfrm>
            <a:off x="8380725" y="5757806"/>
            <a:ext cx="24963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答辩时间：</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2024.6.4</a:t>
            </a:r>
            <a:endParaRPr lang="zh-CN" altLang="en-US" sz="2000" dirty="0">
              <a:solidFill>
                <a:schemeClr val="tx1">
                  <a:lumMod val="75000"/>
                  <a:lumOff val="25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03227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4D051FE-7272-4A3D-8B97-19C70A2D71BD}"/>
              </a:ext>
            </a:extLst>
          </p:cNvPr>
          <p:cNvSpPr/>
          <p:nvPr/>
        </p:nvSpPr>
        <p:spPr>
          <a:xfrm>
            <a:off x="1091401" y="358737"/>
            <a:ext cx="7892600" cy="523220"/>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主动的极大二分团枚举剪枝方法</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7DC2766-4789-4AAE-A14C-ADD7F014208B}"/>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9A60AEE6-EDF9-476C-83CC-BE71888F8149}"/>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12872627-F839-4CFA-BD90-D8056564BD1C}"/>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AA155B6-4385-47B7-9E7C-3E3B277C8AAF}"/>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B2EF4851-F12A-495E-AFDC-DA0560740ABE}"/>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4DC51DC-4C0F-4AB5-8C5C-18566DB94988}"/>
              </a:ext>
            </a:extLst>
          </p:cNvPr>
          <p:cNvSpPr/>
          <p:nvPr/>
        </p:nvSpPr>
        <p:spPr>
          <a:xfrm>
            <a:off x="323850" y="1293451"/>
            <a:ext cx="5473944" cy="51716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111D475-4CBF-4659-B41E-57C7C687A001}"/>
              </a:ext>
            </a:extLst>
          </p:cNvPr>
          <p:cNvSpPr/>
          <p:nvPr/>
        </p:nvSpPr>
        <p:spPr>
          <a:xfrm>
            <a:off x="6394206" y="1293451"/>
            <a:ext cx="5473944" cy="51716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0E62022-7E70-4B57-B24C-4E883096BAA9}"/>
              </a:ext>
            </a:extLst>
          </p:cNvPr>
          <p:cNvSpPr/>
          <p:nvPr/>
        </p:nvSpPr>
        <p:spPr>
          <a:xfrm>
            <a:off x="707626" y="1691454"/>
            <a:ext cx="2386448" cy="523220"/>
          </a:xfrm>
          <a:prstGeom prst="rect">
            <a:avLst/>
          </a:prstGeom>
        </p:spPr>
        <p:txBody>
          <a:bodyPr wrap="square">
            <a:spAutoFit/>
          </a:bodyPr>
          <a:lstStyle/>
          <a:p>
            <a:pPr>
              <a:defRPr/>
            </a:pPr>
            <a:r>
              <a:rPr lang="zh-CN" altLang="en-US" sz="2800" dirty="0">
                <a:solidFill>
                  <a:srgbClr val="034C9C"/>
                </a:solidFill>
                <a:latin typeface="黑体" panose="02010609060101010101" pitchFamily="49" charset="-122"/>
                <a:ea typeface="黑体" panose="02010609060101010101" pitchFamily="49" charset="-122"/>
              </a:rPr>
              <a:t>国外研究现状</a:t>
            </a:r>
            <a:endParaRPr lang="en-US" altLang="zh-CN" sz="2800" dirty="0">
              <a:solidFill>
                <a:srgbClr val="034C9C"/>
              </a:solidFill>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71AA8068-8AE6-42D2-B381-6B4A52B93B47}"/>
              </a:ext>
            </a:extLst>
          </p:cNvPr>
          <p:cNvSpPr/>
          <p:nvPr/>
        </p:nvSpPr>
        <p:spPr>
          <a:xfrm>
            <a:off x="707626" y="2145339"/>
            <a:ext cx="2325701"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status at abroad</a:t>
            </a:r>
          </a:p>
        </p:txBody>
      </p:sp>
      <p:sp>
        <p:nvSpPr>
          <p:cNvPr id="18" name="矩形: 圆角 17">
            <a:extLst>
              <a:ext uri="{FF2B5EF4-FFF2-40B4-BE49-F238E27FC236}">
                <a16:creationId xmlns:a16="http://schemas.microsoft.com/office/drawing/2014/main" id="{7E65F03B-0DFB-4E2B-8A92-BCCFEFCC4FD8}"/>
              </a:ext>
            </a:extLst>
          </p:cNvPr>
          <p:cNvSpPr/>
          <p:nvPr/>
        </p:nvSpPr>
        <p:spPr>
          <a:xfrm>
            <a:off x="818707" y="2715615"/>
            <a:ext cx="1031358" cy="3827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352B767A-F7C8-4229-B5CF-0709F5408B30}"/>
              </a:ext>
            </a:extLst>
          </p:cNvPr>
          <p:cNvSpPr/>
          <p:nvPr/>
        </p:nvSpPr>
        <p:spPr>
          <a:xfrm>
            <a:off x="2193851" y="2715615"/>
            <a:ext cx="1031358" cy="3827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21705E72-1B18-4A36-97E9-5EFA4614C91F}"/>
              </a:ext>
            </a:extLst>
          </p:cNvPr>
          <p:cNvSpPr/>
          <p:nvPr/>
        </p:nvSpPr>
        <p:spPr>
          <a:xfrm>
            <a:off x="3568995" y="2715615"/>
            <a:ext cx="1031358" cy="3827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59A84353-C8EC-412F-A72F-D154FB3E069D}"/>
              </a:ext>
            </a:extLst>
          </p:cNvPr>
          <p:cNvSpPr txBox="1"/>
          <p:nvPr/>
        </p:nvSpPr>
        <p:spPr>
          <a:xfrm>
            <a:off x="707626" y="3442912"/>
            <a:ext cx="4640551" cy="2332946"/>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并从中选择最具有代表性的作者。在写毕业论文时，对这些主要观点进行概要阐述，并指明具有代表性的作者和其发表观点的年份。还要分别国内外研究现状评述研究的不足之处，即还有哪方面没有涉及，是否有研究空白，或者研究不深入，还有哪些理论问题没有解决，或者在研究方法上还有什么缺陷，需要进一步研究。</a:t>
            </a:r>
          </a:p>
        </p:txBody>
      </p:sp>
      <p:sp>
        <p:nvSpPr>
          <p:cNvPr id="25" name="矩形 24">
            <a:extLst>
              <a:ext uri="{FF2B5EF4-FFF2-40B4-BE49-F238E27FC236}">
                <a16:creationId xmlns:a16="http://schemas.microsoft.com/office/drawing/2014/main" id="{B00C4071-D5BF-44BB-9748-98D05497D874}"/>
              </a:ext>
            </a:extLst>
          </p:cNvPr>
          <p:cNvSpPr/>
          <p:nvPr/>
        </p:nvSpPr>
        <p:spPr>
          <a:xfrm>
            <a:off x="6771729" y="1691454"/>
            <a:ext cx="2386448" cy="523220"/>
          </a:xfrm>
          <a:prstGeom prst="rect">
            <a:avLst/>
          </a:prstGeom>
        </p:spPr>
        <p:txBody>
          <a:bodyPr wrap="square">
            <a:spAutoFit/>
          </a:bodyPr>
          <a:lstStyle/>
          <a:p>
            <a:pPr>
              <a:defRPr/>
            </a:pPr>
            <a:r>
              <a:rPr lang="zh-CN" altLang="en-US" sz="2800" dirty="0">
                <a:solidFill>
                  <a:srgbClr val="9E0000"/>
                </a:solidFill>
                <a:latin typeface="黑体" panose="02010609060101010101" pitchFamily="49" charset="-122"/>
                <a:ea typeface="黑体" panose="02010609060101010101" pitchFamily="49" charset="-122"/>
              </a:rPr>
              <a:t>国内研究现状</a:t>
            </a:r>
            <a:endParaRPr lang="en-US" altLang="zh-CN" sz="2800" dirty="0">
              <a:solidFill>
                <a:srgbClr val="9E0000"/>
              </a:solidFill>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4123EC0F-7DE0-46A4-B4FE-6ED8D872A872}"/>
              </a:ext>
            </a:extLst>
          </p:cNvPr>
          <p:cNvSpPr/>
          <p:nvPr/>
        </p:nvSpPr>
        <p:spPr>
          <a:xfrm>
            <a:off x="6771729" y="2145339"/>
            <a:ext cx="2212272"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status at home</a:t>
            </a:r>
          </a:p>
        </p:txBody>
      </p:sp>
      <p:sp>
        <p:nvSpPr>
          <p:cNvPr id="27" name="矩形: 圆角 26">
            <a:extLst>
              <a:ext uri="{FF2B5EF4-FFF2-40B4-BE49-F238E27FC236}">
                <a16:creationId xmlns:a16="http://schemas.microsoft.com/office/drawing/2014/main" id="{024DC3C7-54B3-4A92-916F-FAF68DCEDB94}"/>
              </a:ext>
            </a:extLst>
          </p:cNvPr>
          <p:cNvSpPr/>
          <p:nvPr/>
        </p:nvSpPr>
        <p:spPr>
          <a:xfrm>
            <a:off x="6882810" y="2715615"/>
            <a:ext cx="1031358" cy="3827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0AACE8DC-5247-4258-AC9A-0579D2012670}"/>
              </a:ext>
            </a:extLst>
          </p:cNvPr>
          <p:cNvSpPr/>
          <p:nvPr/>
        </p:nvSpPr>
        <p:spPr>
          <a:xfrm>
            <a:off x="8257954" y="2715615"/>
            <a:ext cx="1031358" cy="3827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EB399FDB-6ECB-413F-B8E4-622991661D3C}"/>
              </a:ext>
            </a:extLst>
          </p:cNvPr>
          <p:cNvSpPr/>
          <p:nvPr/>
        </p:nvSpPr>
        <p:spPr>
          <a:xfrm>
            <a:off x="9633098" y="2715615"/>
            <a:ext cx="1031358" cy="3827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CB5FEA3-385B-4337-9982-5CD91D94C39B}"/>
              </a:ext>
            </a:extLst>
          </p:cNvPr>
          <p:cNvSpPr txBox="1"/>
          <p:nvPr/>
        </p:nvSpPr>
        <p:spPr>
          <a:xfrm>
            <a:off x="6771729" y="3442912"/>
            <a:ext cx="4640551" cy="2332946"/>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并从中选择最具有代表性的作者。在写毕业论文时，对这些主要观点进行概要阐述，并指明具有代表性的作者和其发表观点的年份。还要分别国内外研究现状评述研究的不足之处，即还有哪方面没有涉及，是否有研究空白，或者研究不深入，还有哪些理论问题没有解决，或者在研究方法上还有什么缺陷，需要进一步研究。</a:t>
            </a:r>
          </a:p>
        </p:txBody>
      </p:sp>
      <p:sp>
        <p:nvSpPr>
          <p:cNvPr id="31" name="矩形 30">
            <a:extLst>
              <a:ext uri="{FF2B5EF4-FFF2-40B4-BE49-F238E27FC236}">
                <a16:creationId xmlns:a16="http://schemas.microsoft.com/office/drawing/2014/main" id="{AB7D7426-7F91-44B8-B048-5BFAB4FD51DA}"/>
              </a:ext>
            </a:extLst>
          </p:cNvPr>
          <p:cNvSpPr/>
          <p:nvPr/>
        </p:nvSpPr>
        <p:spPr>
          <a:xfrm>
            <a:off x="323850" y="6407517"/>
            <a:ext cx="5473944" cy="63795"/>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16E7ED43-14D2-482A-BF57-56974DED062B}"/>
              </a:ext>
            </a:extLst>
          </p:cNvPr>
          <p:cNvSpPr/>
          <p:nvPr/>
        </p:nvSpPr>
        <p:spPr>
          <a:xfrm>
            <a:off x="6394206" y="6401317"/>
            <a:ext cx="5473944" cy="63795"/>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569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5D2E4C0-57AE-409B-A86C-50B49EE52428}"/>
              </a:ext>
            </a:extLst>
          </p:cNvPr>
          <p:cNvSpPr/>
          <p:nvPr/>
        </p:nvSpPr>
        <p:spPr>
          <a:xfrm>
            <a:off x="6218830" y="1929785"/>
            <a:ext cx="1441420"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Purpose</a:t>
            </a:r>
          </a:p>
        </p:txBody>
      </p:sp>
      <p:sp>
        <p:nvSpPr>
          <p:cNvPr id="4" name="矩形 3">
            <a:extLst>
              <a:ext uri="{FF2B5EF4-FFF2-40B4-BE49-F238E27FC236}">
                <a16:creationId xmlns:a16="http://schemas.microsoft.com/office/drawing/2014/main" id="{77BC8FC9-7BE1-4128-AFD1-FF8D7FA4CDB3}"/>
              </a:ext>
            </a:extLst>
          </p:cNvPr>
          <p:cNvSpPr/>
          <p:nvPr/>
        </p:nvSpPr>
        <p:spPr>
          <a:xfrm>
            <a:off x="3220379" y="520656"/>
            <a:ext cx="2269789"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Purpose and significance</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257855" cy="523220"/>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目的与意义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C194785-A87C-4BC8-8B28-E3A911B8BFD8}"/>
              </a:ext>
            </a:extLst>
          </p:cNvPr>
          <p:cNvSpPr/>
          <p:nvPr/>
        </p:nvSpPr>
        <p:spPr>
          <a:xfrm>
            <a:off x="419386" y="1364776"/>
            <a:ext cx="5166318" cy="5022376"/>
          </a:xfrm>
          <a:prstGeom prst="rect">
            <a:avLst/>
          </a:prstGeom>
          <a:blipFill dpi="0" rotWithShape="1">
            <a:blip r:embed="rId2">
              <a:duotone>
                <a:prstClr val="black"/>
                <a:schemeClr val="accent1">
                  <a:tint val="45000"/>
                  <a:satMod val="400000"/>
                </a:schemeClr>
              </a:duotone>
            </a:blip>
            <a:srcRect/>
            <a:tile tx="0" ty="0" sx="100000" sy="100000" flip="none" algn="ctr"/>
          </a:blipFill>
          <a:ln w="38100">
            <a:solidFill>
              <a:schemeClr val="bg1"/>
            </a:solidFill>
          </a:ln>
          <a:effectLst>
            <a:outerShdw blurRad="1016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087D7C7-FAB2-499B-BF37-CA70E6D9A018}"/>
              </a:ext>
            </a:extLst>
          </p:cNvPr>
          <p:cNvSpPr txBox="1"/>
          <p:nvPr/>
        </p:nvSpPr>
        <p:spPr>
          <a:xfrm>
            <a:off x="6095999" y="1771732"/>
            <a:ext cx="1410269" cy="646331"/>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sz="3600" dirty="0">
                <a:latin typeface="黑体" panose="02010609060101010101" pitchFamily="49" charset="-122"/>
                <a:ea typeface="黑体" panose="02010609060101010101" pitchFamily="49" charset="-122"/>
              </a:rPr>
              <a:t>目的</a:t>
            </a:r>
          </a:p>
        </p:txBody>
      </p:sp>
      <p:grpSp>
        <p:nvGrpSpPr>
          <p:cNvPr id="19" name="组合 18">
            <a:extLst>
              <a:ext uri="{FF2B5EF4-FFF2-40B4-BE49-F238E27FC236}">
                <a16:creationId xmlns:a16="http://schemas.microsoft.com/office/drawing/2014/main" id="{6B6CAD97-F6F3-4792-884E-309DAF6313AB}"/>
              </a:ext>
            </a:extLst>
          </p:cNvPr>
          <p:cNvGrpSpPr/>
          <p:nvPr/>
        </p:nvGrpSpPr>
        <p:grpSpPr>
          <a:xfrm rot="16200000" flipH="1">
            <a:off x="6022493" y="1709494"/>
            <a:ext cx="299927" cy="299927"/>
            <a:chOff x="323852" y="253076"/>
            <a:chExt cx="516122" cy="516122"/>
          </a:xfrm>
        </p:grpSpPr>
        <p:cxnSp>
          <p:nvCxnSpPr>
            <p:cNvPr id="20" name="直接连接符 19">
              <a:extLst>
                <a:ext uri="{FF2B5EF4-FFF2-40B4-BE49-F238E27FC236}">
                  <a16:creationId xmlns:a16="http://schemas.microsoft.com/office/drawing/2014/main" id="{756C74EB-554C-4E0E-A1A0-775E411085B7}"/>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293EA3F-D0DD-49C8-84BB-08CA8C9716EC}"/>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A8428280-CEDA-4252-A636-467790D0028C}"/>
              </a:ext>
            </a:extLst>
          </p:cNvPr>
          <p:cNvSpPr/>
          <p:nvPr/>
        </p:nvSpPr>
        <p:spPr>
          <a:xfrm>
            <a:off x="6218830" y="4204135"/>
            <a:ext cx="2339102"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significance</a:t>
            </a:r>
          </a:p>
        </p:txBody>
      </p:sp>
      <p:sp>
        <p:nvSpPr>
          <p:cNvPr id="23" name="文本框 22">
            <a:extLst>
              <a:ext uri="{FF2B5EF4-FFF2-40B4-BE49-F238E27FC236}">
                <a16:creationId xmlns:a16="http://schemas.microsoft.com/office/drawing/2014/main" id="{FCAB26DB-0A3A-4AA6-9B65-BBE866F1D94B}"/>
              </a:ext>
            </a:extLst>
          </p:cNvPr>
          <p:cNvSpPr txBox="1"/>
          <p:nvPr/>
        </p:nvSpPr>
        <p:spPr>
          <a:xfrm>
            <a:off x="6095999" y="4046082"/>
            <a:ext cx="1410269" cy="646331"/>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sz="3600" dirty="0">
                <a:latin typeface="黑体" panose="02010609060101010101" pitchFamily="49" charset="-122"/>
                <a:ea typeface="黑体" panose="02010609060101010101" pitchFamily="49" charset="-122"/>
              </a:rPr>
              <a:t>意义</a:t>
            </a:r>
          </a:p>
        </p:txBody>
      </p:sp>
      <p:grpSp>
        <p:nvGrpSpPr>
          <p:cNvPr id="24" name="组合 23">
            <a:extLst>
              <a:ext uri="{FF2B5EF4-FFF2-40B4-BE49-F238E27FC236}">
                <a16:creationId xmlns:a16="http://schemas.microsoft.com/office/drawing/2014/main" id="{08E5962A-7C18-44C3-BC5A-B7DD7F62DD4D}"/>
              </a:ext>
            </a:extLst>
          </p:cNvPr>
          <p:cNvGrpSpPr/>
          <p:nvPr/>
        </p:nvGrpSpPr>
        <p:grpSpPr>
          <a:xfrm rot="16200000" flipH="1">
            <a:off x="6022493" y="3983844"/>
            <a:ext cx="299927" cy="299927"/>
            <a:chOff x="323852" y="253076"/>
            <a:chExt cx="516122" cy="516122"/>
          </a:xfrm>
        </p:grpSpPr>
        <p:cxnSp>
          <p:nvCxnSpPr>
            <p:cNvPr id="25" name="直接连接符 24">
              <a:extLst>
                <a:ext uri="{FF2B5EF4-FFF2-40B4-BE49-F238E27FC236}">
                  <a16:creationId xmlns:a16="http://schemas.microsoft.com/office/drawing/2014/main" id="{9A0B85B8-CFD7-4971-8960-05EB17F0F96E}"/>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E70AE7D-38EC-4D8A-87E9-01DC39C62FEC}"/>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AD66D273-F9DC-44D9-89FF-9F488E63C5A1}"/>
              </a:ext>
            </a:extLst>
          </p:cNvPr>
          <p:cNvSpPr txBox="1"/>
          <p:nvPr/>
        </p:nvSpPr>
        <p:spPr>
          <a:xfrm>
            <a:off x="6022493" y="4873217"/>
            <a:ext cx="5217995" cy="10618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专著和论文中的主要观点归类整理，并从中选择最具有在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毕业论文时，对这些主要观点进行概要阐述，并指明具有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10B5B98-C746-4E22-8186-C532EE568508}"/>
              </a:ext>
            </a:extLst>
          </p:cNvPr>
          <p:cNvSpPr txBox="1"/>
          <p:nvPr/>
        </p:nvSpPr>
        <p:spPr>
          <a:xfrm>
            <a:off x="6022493" y="2519668"/>
            <a:ext cx="5217995" cy="10618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专著和论文中的主要观点归类整理，并从中选择最具有在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毕业论文时，对这些主要观点进行概要阐述，并指明具有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016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                 </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008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AB5E4C0B-7EFD-4E65-A184-B055CDBD7286}"/>
              </a:ext>
            </a:extLst>
          </p:cNvPr>
          <p:cNvSpPr/>
          <p:nvPr/>
        </p:nvSpPr>
        <p:spPr>
          <a:xfrm>
            <a:off x="805571" y="2122412"/>
            <a:ext cx="3057247"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Research methods</a:t>
            </a:r>
          </a:p>
        </p:txBody>
      </p:sp>
      <p:sp>
        <p:nvSpPr>
          <p:cNvPr id="4" name="矩形 3">
            <a:extLst>
              <a:ext uri="{FF2B5EF4-FFF2-40B4-BE49-F238E27FC236}">
                <a16:creationId xmlns:a16="http://schemas.microsoft.com/office/drawing/2014/main" id="{77BC8FC9-7BE1-4128-AFD1-FF8D7FA4CDB3}"/>
              </a:ext>
            </a:extLst>
          </p:cNvPr>
          <p:cNvSpPr/>
          <p:nvPr/>
        </p:nvSpPr>
        <p:spPr>
          <a:xfrm>
            <a:off x="3904194" y="534304"/>
            <a:ext cx="2575192"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methods and ideas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3248587" cy="523220"/>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研究方法与思路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4D8EBF4-90C3-4D70-A7FE-9BC69CE42AE6}"/>
              </a:ext>
            </a:extLst>
          </p:cNvPr>
          <p:cNvSpPr/>
          <p:nvPr/>
        </p:nvSpPr>
        <p:spPr>
          <a:xfrm>
            <a:off x="655608" y="1992445"/>
            <a:ext cx="2374196" cy="461665"/>
          </a:xfrm>
          <a:prstGeom prst="rect">
            <a:avLst/>
          </a:prstGeom>
        </p:spPr>
        <p:txBody>
          <a:bodyPr wrap="square">
            <a:spAutoFit/>
          </a:bodyPr>
          <a:lstStyle/>
          <a:p>
            <a:pPr>
              <a:defRPr/>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研究方法</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33" name="组合 32">
            <a:extLst>
              <a:ext uri="{FF2B5EF4-FFF2-40B4-BE49-F238E27FC236}">
                <a16:creationId xmlns:a16="http://schemas.microsoft.com/office/drawing/2014/main" id="{083ED90D-8632-437E-95DC-B9E2DBAFB1D1}"/>
              </a:ext>
            </a:extLst>
          </p:cNvPr>
          <p:cNvGrpSpPr/>
          <p:nvPr/>
        </p:nvGrpSpPr>
        <p:grpSpPr>
          <a:xfrm rot="16200000" flipH="1">
            <a:off x="505644" y="1912955"/>
            <a:ext cx="299927" cy="299927"/>
            <a:chOff x="323852" y="253076"/>
            <a:chExt cx="516122" cy="516122"/>
          </a:xfrm>
        </p:grpSpPr>
        <p:cxnSp>
          <p:nvCxnSpPr>
            <p:cNvPr id="34" name="直接连接符 33">
              <a:extLst>
                <a:ext uri="{FF2B5EF4-FFF2-40B4-BE49-F238E27FC236}">
                  <a16:creationId xmlns:a16="http://schemas.microsoft.com/office/drawing/2014/main" id="{574CE34C-87B0-49D1-A05A-348D65A09FFA}"/>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5484FA4-7439-4539-9212-3FF88C50F0A7}"/>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FA103501-AECB-42BB-903B-754159B41D25}"/>
              </a:ext>
            </a:extLst>
          </p:cNvPr>
          <p:cNvSpPr txBox="1"/>
          <p:nvPr/>
        </p:nvSpPr>
        <p:spPr>
          <a:xfrm>
            <a:off x="505644" y="2940393"/>
            <a:ext cx="4640551" cy="267765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选题有关的专著和论文中的主要观点归类整理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点进行概要阐述，并指明具有代表性的作者的年份。还要分别国内外研究现状评述研究的不足之处，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即还有哪方面没有涉及，是否有研究空白。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B4F45E38-97E2-4C21-806E-D6D172A66200}"/>
              </a:ext>
            </a:extLst>
          </p:cNvPr>
          <p:cNvCxnSpPr/>
          <p:nvPr/>
        </p:nvCxnSpPr>
        <p:spPr>
          <a:xfrm>
            <a:off x="5403195" y="1840635"/>
            <a:ext cx="0" cy="38685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C9BDA01-0848-4969-85F0-82F57A4AD635}"/>
              </a:ext>
            </a:extLst>
          </p:cNvPr>
          <p:cNvSpPr/>
          <p:nvPr/>
        </p:nvSpPr>
        <p:spPr>
          <a:xfrm>
            <a:off x="5918576" y="2724018"/>
            <a:ext cx="2361063" cy="432749"/>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优   点</a:t>
            </a:r>
          </a:p>
        </p:txBody>
      </p:sp>
      <p:sp>
        <p:nvSpPr>
          <p:cNvPr id="39" name="文本框 38">
            <a:extLst>
              <a:ext uri="{FF2B5EF4-FFF2-40B4-BE49-F238E27FC236}">
                <a16:creationId xmlns:a16="http://schemas.microsoft.com/office/drawing/2014/main" id="{7F879BCC-39A2-4C61-AF22-D944DC484C64}"/>
              </a:ext>
            </a:extLst>
          </p:cNvPr>
          <p:cNvSpPr txBox="1"/>
          <p:nvPr/>
        </p:nvSpPr>
        <p:spPr>
          <a:xfrm>
            <a:off x="5800284" y="3429000"/>
            <a:ext cx="2852397" cy="132453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1B46BAF8-0A6D-4886-84EE-A77DFF4EB8F6}"/>
              </a:ext>
            </a:extLst>
          </p:cNvPr>
          <p:cNvSpPr/>
          <p:nvPr/>
        </p:nvSpPr>
        <p:spPr>
          <a:xfrm>
            <a:off x="9051377" y="2724018"/>
            <a:ext cx="2361063" cy="432749"/>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缺   点</a:t>
            </a:r>
          </a:p>
        </p:txBody>
      </p:sp>
      <p:sp>
        <p:nvSpPr>
          <p:cNvPr id="41" name="文本框 40">
            <a:extLst>
              <a:ext uri="{FF2B5EF4-FFF2-40B4-BE49-F238E27FC236}">
                <a16:creationId xmlns:a16="http://schemas.microsoft.com/office/drawing/2014/main" id="{1F777493-5EA9-4DEB-965C-FAEC6A38A5F4}"/>
              </a:ext>
            </a:extLst>
          </p:cNvPr>
          <p:cNvSpPr txBox="1"/>
          <p:nvPr/>
        </p:nvSpPr>
        <p:spPr>
          <a:xfrm>
            <a:off x="8933085" y="3429000"/>
            <a:ext cx="2852397" cy="132453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7092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为什么研究</a:t>
            </a:r>
            <a:r>
              <a:rPr lang="en-US" altLang="zh-CN" dirty="0">
                <a:latin typeface="宋体" panose="02010600030101010101" pitchFamily="2" charset="-122"/>
                <a:ea typeface="宋体" panose="02010600030101010101" pitchFamily="2" charset="-122"/>
              </a:rPr>
              <a:t>MBE</a:t>
            </a:r>
            <a:r>
              <a:rPr lang="zh-CN" altLang="en-US" dirty="0">
                <a:latin typeface="宋体" panose="02010600030101010101" pitchFamily="2" charset="-122"/>
                <a:ea typeface="宋体" panose="02010600030101010101" pitchFamily="2" charset="-122"/>
              </a:rPr>
              <a:t>问题？</a:t>
            </a:r>
            <a:r>
              <a:rPr lang="en-US" altLang="zh-CN" dirty="0">
                <a:solidFill>
                  <a:schemeClr val="tx1">
                    <a:alpha val="20000"/>
                  </a:schemeClr>
                </a:solidFill>
                <a:latin typeface="黑体" panose="02010609060101010101" pitchFamily="49" charset="-122"/>
                <a:ea typeface="黑体" panose="02010609060101010101" pitchFamily="49" charset="-122"/>
              </a:rPr>
              <a:t>Why?</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15" name="内容占位符 14">
            <a:extLst>
              <a:ext uri="{FF2B5EF4-FFF2-40B4-BE49-F238E27FC236}">
                <a16:creationId xmlns:a16="http://schemas.microsoft.com/office/drawing/2014/main" id="{A0B2D2D1-860A-4EE4-BDC6-F1A35D0DF15D}"/>
              </a:ext>
            </a:extLst>
          </p:cNvPr>
          <p:cNvPicPr>
            <a:picLocks noGrp="1" noChangeAspect="1"/>
          </p:cNvPicPr>
          <p:nvPr>
            <p:ph sz="half" idx="1"/>
          </p:nvPr>
        </p:nvPicPr>
        <p:blipFill>
          <a:blip r:embed="rId2"/>
          <a:stretch>
            <a:fillRect/>
          </a:stretch>
        </p:blipFill>
        <p:spPr>
          <a:xfrm>
            <a:off x="838200" y="2086242"/>
            <a:ext cx="5181600" cy="2080149"/>
          </a:xfrm>
          <a:prstGeom prst="rect">
            <a:avLst/>
          </a:prstGeom>
        </p:spPr>
      </p:pic>
      <p:pic>
        <p:nvPicPr>
          <p:cNvPr id="14" name="内容占位符 13">
            <a:extLst>
              <a:ext uri="{FF2B5EF4-FFF2-40B4-BE49-F238E27FC236}">
                <a16:creationId xmlns:a16="http://schemas.microsoft.com/office/drawing/2014/main" id="{E3703E5D-8458-4FAA-BC81-ACEDBBFFED7C}"/>
              </a:ext>
            </a:extLst>
          </p:cNvPr>
          <p:cNvPicPr>
            <a:picLocks noGrp="1" noChangeAspect="1"/>
          </p:cNvPicPr>
          <p:nvPr>
            <p:ph sz="half" idx="2"/>
          </p:nvPr>
        </p:nvPicPr>
        <p:blipFill>
          <a:blip r:embed="rId3"/>
          <a:stretch>
            <a:fillRect/>
          </a:stretch>
        </p:blipFill>
        <p:spPr>
          <a:xfrm>
            <a:off x="6172200" y="1684571"/>
            <a:ext cx="5181600" cy="2832692"/>
          </a:xfrm>
          <a:prstGeom prst="rect">
            <a:avLst/>
          </a:prstGeom>
        </p:spPr>
      </p:pic>
      <p:sp>
        <p:nvSpPr>
          <p:cNvPr id="278" name="内容占位符 6">
            <a:extLst>
              <a:ext uri="{FF2B5EF4-FFF2-40B4-BE49-F238E27FC236}">
                <a16:creationId xmlns:a16="http://schemas.microsoft.com/office/drawing/2014/main" id="{2F01854C-B8AF-4E11-98C9-C7309AA136E8}"/>
              </a:ext>
            </a:extLst>
          </p:cNvPr>
          <p:cNvSpPr txBox="1">
            <a:spLocks/>
          </p:cNvSpPr>
          <p:nvPr/>
        </p:nvSpPr>
        <p:spPr>
          <a:xfrm>
            <a:off x="828151" y="4701702"/>
            <a:ext cx="5181600" cy="12387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zh-CN" sz="2000" dirty="0"/>
              <a:t>MBE</a:t>
            </a:r>
            <a:r>
              <a:rPr lang="zh-CN" altLang="en-US" sz="2000" dirty="0"/>
              <a:t>在电子商务中的虚假交易检测、社交网络推荐、生物医学中的基因分析等热门场景中有着</a:t>
            </a:r>
            <a:r>
              <a:rPr lang="zh-CN" altLang="en-US" sz="2000" dirty="0">
                <a:solidFill>
                  <a:srgbClr val="9E0000"/>
                </a:solidFill>
              </a:rPr>
              <a:t>广泛的应用</a:t>
            </a:r>
            <a:r>
              <a:rPr lang="zh-CN" altLang="en-US" sz="2000" dirty="0"/>
              <a:t>。</a:t>
            </a:r>
          </a:p>
        </p:txBody>
      </p:sp>
      <p:sp>
        <p:nvSpPr>
          <p:cNvPr id="279" name="内容占位符 6">
            <a:extLst>
              <a:ext uri="{FF2B5EF4-FFF2-40B4-BE49-F238E27FC236}">
                <a16:creationId xmlns:a16="http://schemas.microsoft.com/office/drawing/2014/main" id="{1DD7DAC4-A1C7-4D38-82E3-B2C34D18C0E5}"/>
              </a:ext>
            </a:extLst>
          </p:cNvPr>
          <p:cNvSpPr txBox="1">
            <a:spLocks/>
          </p:cNvSpPr>
          <p:nvPr/>
        </p:nvSpPr>
        <p:spPr>
          <a:xfrm>
            <a:off x="6182251" y="4701701"/>
            <a:ext cx="5181600" cy="12387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zh-CN" sz="2000" dirty="0"/>
              <a:t>MBE</a:t>
            </a:r>
            <a:r>
              <a:rPr lang="zh-CN" altLang="en-US" sz="2000" dirty="0"/>
              <a:t>在图论领域扮演着基础问题的关键角色，并在近年来衍生出许多相关问题，成为</a:t>
            </a:r>
            <a:r>
              <a:rPr lang="zh-CN" altLang="en-US" sz="2000" dirty="0">
                <a:solidFill>
                  <a:srgbClr val="9E0000"/>
                </a:solidFill>
              </a:rPr>
              <a:t>学术研究热点</a:t>
            </a:r>
            <a:r>
              <a:rPr lang="zh-CN" altLang="en-US" sz="2000" dirty="0"/>
              <a:t>。</a:t>
            </a:r>
          </a:p>
        </p:txBody>
      </p:sp>
    </p:spTree>
    <p:extLst>
      <p:ext uri="{BB962C8B-B14F-4D97-AF65-F5344CB8AC3E}">
        <p14:creationId xmlns:p14="http://schemas.microsoft.com/office/powerpoint/2010/main" val="21765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904194" y="534304"/>
            <a:ext cx="2575192"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methods and ideas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3248587" cy="523220"/>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研究方法与思路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C86DF8F6-3ADC-4B7D-B800-87FA54A7E025}"/>
              </a:ext>
            </a:extLst>
          </p:cNvPr>
          <p:cNvSpPr/>
          <p:nvPr/>
        </p:nvSpPr>
        <p:spPr>
          <a:xfrm>
            <a:off x="563675" y="1708384"/>
            <a:ext cx="2458678" cy="2729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04B84A1-E1CB-48D5-B6F3-84DFA606C149}"/>
              </a:ext>
            </a:extLst>
          </p:cNvPr>
          <p:cNvSpPr/>
          <p:nvPr/>
        </p:nvSpPr>
        <p:spPr>
          <a:xfrm>
            <a:off x="3432333" y="1708384"/>
            <a:ext cx="2458678" cy="2729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F83D721-7306-4CEB-9D65-2D3A978C01E8}"/>
              </a:ext>
            </a:extLst>
          </p:cNvPr>
          <p:cNvSpPr/>
          <p:nvPr/>
        </p:nvSpPr>
        <p:spPr>
          <a:xfrm>
            <a:off x="6300990" y="1708384"/>
            <a:ext cx="2458678" cy="2729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8AC7B70-4C41-43E7-A7E9-9DECBC1FCCF2}"/>
              </a:ext>
            </a:extLst>
          </p:cNvPr>
          <p:cNvSpPr/>
          <p:nvPr/>
        </p:nvSpPr>
        <p:spPr>
          <a:xfrm>
            <a:off x="9169648" y="1708384"/>
            <a:ext cx="2458678" cy="2729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48B62B5-0B3A-41BB-9871-6B45C24AEB15}"/>
              </a:ext>
            </a:extLst>
          </p:cNvPr>
          <p:cNvSpPr/>
          <p:nvPr/>
        </p:nvSpPr>
        <p:spPr>
          <a:xfrm>
            <a:off x="717007" y="2037736"/>
            <a:ext cx="1539445" cy="412230"/>
          </a:xfrm>
          <a:prstGeom prst="rect">
            <a:avLst/>
          </a:prstGeom>
        </p:spPr>
        <p:txBody>
          <a:bodyPr wrap="square">
            <a:spAutoFit/>
          </a:bodyPr>
          <a:lstStyle/>
          <a:p>
            <a:pPr>
              <a:defRPr/>
            </a:pPr>
            <a:r>
              <a:rPr lang="zh-CN" altLang="en-US" sz="2000" dirty="0">
                <a:solidFill>
                  <a:srgbClr val="034C9C"/>
                </a:solidFill>
                <a:latin typeface="黑体" panose="02010609060101010101" pitchFamily="49" charset="-122"/>
                <a:ea typeface="黑体" panose="02010609060101010101" pitchFamily="49" charset="-122"/>
              </a:rPr>
              <a:t>你的标题</a:t>
            </a:r>
            <a:endParaRPr lang="en-US" altLang="zh-CN" sz="2000" dirty="0">
              <a:solidFill>
                <a:srgbClr val="034C9C"/>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0C345B00-308D-4376-B9B7-DFB8370C7408}"/>
              </a:ext>
            </a:extLst>
          </p:cNvPr>
          <p:cNvSpPr txBox="1"/>
          <p:nvPr/>
        </p:nvSpPr>
        <p:spPr>
          <a:xfrm>
            <a:off x="717007" y="2449966"/>
            <a:ext cx="2068395"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0FB65C6F-04D1-4ACF-B395-5FF7A3871754}"/>
              </a:ext>
            </a:extLst>
          </p:cNvPr>
          <p:cNvCxnSpPr>
            <a:cxnSpLocks/>
          </p:cNvCxnSpPr>
          <p:nvPr/>
        </p:nvCxnSpPr>
        <p:spPr>
          <a:xfrm>
            <a:off x="823670" y="3629132"/>
            <a:ext cx="1892024" cy="0"/>
          </a:xfrm>
          <a:prstGeom prst="straightConnector1">
            <a:avLst/>
          </a:prstGeom>
          <a:ln w="12700">
            <a:solidFill>
              <a:srgbClr val="9E0000">
                <a:alpha val="20000"/>
              </a:srgbClr>
            </a:solidFill>
            <a:tailEnd type="arrow" w="lg" len="lg"/>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282C27D8-686E-4F35-8B5B-015238B8500B}"/>
              </a:ext>
            </a:extLst>
          </p:cNvPr>
          <p:cNvSpPr/>
          <p:nvPr/>
        </p:nvSpPr>
        <p:spPr>
          <a:xfrm>
            <a:off x="823669" y="3886644"/>
            <a:ext cx="694643"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一个关键词</a:t>
            </a:r>
          </a:p>
        </p:txBody>
      </p:sp>
      <p:sp>
        <p:nvSpPr>
          <p:cNvPr id="33" name="矩形: 圆角 32">
            <a:extLst>
              <a:ext uri="{FF2B5EF4-FFF2-40B4-BE49-F238E27FC236}">
                <a16:creationId xmlns:a16="http://schemas.microsoft.com/office/drawing/2014/main" id="{79676CCE-866B-44DC-9865-C44890C4B927}"/>
              </a:ext>
            </a:extLst>
          </p:cNvPr>
          <p:cNvSpPr/>
          <p:nvPr/>
        </p:nvSpPr>
        <p:spPr>
          <a:xfrm>
            <a:off x="1572444" y="3886644"/>
            <a:ext cx="502016"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关键词</a:t>
            </a:r>
          </a:p>
        </p:txBody>
      </p:sp>
      <p:sp>
        <p:nvSpPr>
          <p:cNvPr id="34" name="矩形: 圆角 33">
            <a:extLst>
              <a:ext uri="{FF2B5EF4-FFF2-40B4-BE49-F238E27FC236}">
                <a16:creationId xmlns:a16="http://schemas.microsoft.com/office/drawing/2014/main" id="{3C424729-D1C6-4A59-92E2-4D8B869C6E64}"/>
              </a:ext>
            </a:extLst>
          </p:cNvPr>
          <p:cNvSpPr/>
          <p:nvPr/>
        </p:nvSpPr>
        <p:spPr>
          <a:xfrm>
            <a:off x="2147582" y="3884472"/>
            <a:ext cx="263735"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词</a:t>
            </a:r>
          </a:p>
        </p:txBody>
      </p:sp>
      <p:sp>
        <p:nvSpPr>
          <p:cNvPr id="35" name="矩形 34">
            <a:extLst>
              <a:ext uri="{FF2B5EF4-FFF2-40B4-BE49-F238E27FC236}">
                <a16:creationId xmlns:a16="http://schemas.microsoft.com/office/drawing/2014/main" id="{F14D21B5-F2F9-4FC9-A7FE-B5C23E7B4FA6}"/>
              </a:ext>
            </a:extLst>
          </p:cNvPr>
          <p:cNvSpPr/>
          <p:nvPr/>
        </p:nvSpPr>
        <p:spPr>
          <a:xfrm>
            <a:off x="3651623" y="2029327"/>
            <a:ext cx="1539445" cy="412230"/>
          </a:xfrm>
          <a:prstGeom prst="rect">
            <a:avLst/>
          </a:prstGeom>
        </p:spPr>
        <p:txBody>
          <a:bodyPr wrap="square">
            <a:spAutoFit/>
          </a:bodyPr>
          <a:lstStyle/>
          <a:p>
            <a:pPr>
              <a:defRPr/>
            </a:pPr>
            <a:r>
              <a:rPr lang="zh-CN" altLang="en-US" sz="2000" dirty="0">
                <a:solidFill>
                  <a:srgbClr val="034C9C"/>
                </a:solidFill>
                <a:latin typeface="黑体" panose="02010609060101010101" pitchFamily="49" charset="-122"/>
                <a:ea typeface="黑体" panose="02010609060101010101" pitchFamily="49" charset="-122"/>
              </a:rPr>
              <a:t>你的标题</a:t>
            </a:r>
            <a:endParaRPr lang="en-US" altLang="zh-CN" sz="2000" dirty="0">
              <a:solidFill>
                <a:srgbClr val="034C9C"/>
              </a:solidFill>
              <a:latin typeface="黑体" panose="02010609060101010101" pitchFamily="49" charset="-122"/>
              <a:ea typeface="黑体" panose="02010609060101010101" pitchFamily="49" charset="-122"/>
            </a:endParaRPr>
          </a:p>
        </p:txBody>
      </p:sp>
      <p:sp>
        <p:nvSpPr>
          <p:cNvPr id="36" name="文本框 35">
            <a:extLst>
              <a:ext uri="{FF2B5EF4-FFF2-40B4-BE49-F238E27FC236}">
                <a16:creationId xmlns:a16="http://schemas.microsoft.com/office/drawing/2014/main" id="{CA56860E-BD6F-4C96-A41D-7547DC309971}"/>
              </a:ext>
            </a:extLst>
          </p:cNvPr>
          <p:cNvSpPr txBox="1"/>
          <p:nvPr/>
        </p:nvSpPr>
        <p:spPr>
          <a:xfrm>
            <a:off x="3651623" y="2441557"/>
            <a:ext cx="2068395"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56B46259-38E9-4C05-AA99-C747BA638E8E}"/>
              </a:ext>
            </a:extLst>
          </p:cNvPr>
          <p:cNvCxnSpPr>
            <a:cxnSpLocks/>
          </p:cNvCxnSpPr>
          <p:nvPr/>
        </p:nvCxnSpPr>
        <p:spPr>
          <a:xfrm>
            <a:off x="3758286" y="3620723"/>
            <a:ext cx="1892024" cy="0"/>
          </a:xfrm>
          <a:prstGeom prst="straightConnector1">
            <a:avLst/>
          </a:prstGeom>
          <a:ln w="12700">
            <a:solidFill>
              <a:srgbClr val="9E0000">
                <a:alpha val="20000"/>
              </a:srgbClr>
            </a:solidFill>
            <a:tailEnd type="arrow" w="lg" len="lg"/>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E7AF53A9-6320-48EC-B2AB-A5B1F0E27643}"/>
              </a:ext>
            </a:extLst>
          </p:cNvPr>
          <p:cNvSpPr/>
          <p:nvPr/>
        </p:nvSpPr>
        <p:spPr>
          <a:xfrm>
            <a:off x="3758285" y="3878235"/>
            <a:ext cx="694643"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一个关键词</a:t>
            </a:r>
          </a:p>
        </p:txBody>
      </p:sp>
      <p:sp>
        <p:nvSpPr>
          <p:cNvPr id="39" name="矩形: 圆角 38">
            <a:extLst>
              <a:ext uri="{FF2B5EF4-FFF2-40B4-BE49-F238E27FC236}">
                <a16:creationId xmlns:a16="http://schemas.microsoft.com/office/drawing/2014/main" id="{5B1AA60E-7A07-4062-890B-C51789DCDE05}"/>
              </a:ext>
            </a:extLst>
          </p:cNvPr>
          <p:cNvSpPr/>
          <p:nvPr/>
        </p:nvSpPr>
        <p:spPr>
          <a:xfrm>
            <a:off x="4507060" y="3878235"/>
            <a:ext cx="502016"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关键词</a:t>
            </a:r>
          </a:p>
        </p:txBody>
      </p:sp>
      <p:sp>
        <p:nvSpPr>
          <p:cNvPr id="40" name="矩形: 圆角 39">
            <a:extLst>
              <a:ext uri="{FF2B5EF4-FFF2-40B4-BE49-F238E27FC236}">
                <a16:creationId xmlns:a16="http://schemas.microsoft.com/office/drawing/2014/main" id="{E1ABDA59-804E-414E-AC1B-E66AD9F4FACE}"/>
              </a:ext>
            </a:extLst>
          </p:cNvPr>
          <p:cNvSpPr/>
          <p:nvPr/>
        </p:nvSpPr>
        <p:spPr>
          <a:xfrm>
            <a:off x="5082198" y="3876063"/>
            <a:ext cx="263735"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词</a:t>
            </a:r>
          </a:p>
        </p:txBody>
      </p:sp>
      <p:sp>
        <p:nvSpPr>
          <p:cNvPr id="41" name="矩形 40">
            <a:extLst>
              <a:ext uri="{FF2B5EF4-FFF2-40B4-BE49-F238E27FC236}">
                <a16:creationId xmlns:a16="http://schemas.microsoft.com/office/drawing/2014/main" id="{8B8BCA1D-9A9F-4F15-8BA3-EBC264566082}"/>
              </a:ext>
            </a:extLst>
          </p:cNvPr>
          <p:cNvSpPr/>
          <p:nvPr/>
        </p:nvSpPr>
        <p:spPr>
          <a:xfrm>
            <a:off x="6488201" y="2037736"/>
            <a:ext cx="1539445" cy="412230"/>
          </a:xfrm>
          <a:prstGeom prst="rect">
            <a:avLst/>
          </a:prstGeom>
        </p:spPr>
        <p:txBody>
          <a:bodyPr wrap="square">
            <a:spAutoFit/>
          </a:bodyPr>
          <a:lstStyle/>
          <a:p>
            <a:pPr>
              <a:defRPr/>
            </a:pPr>
            <a:r>
              <a:rPr lang="zh-CN" altLang="en-US" sz="2000" dirty="0">
                <a:solidFill>
                  <a:srgbClr val="034C9C"/>
                </a:solidFill>
                <a:latin typeface="黑体" panose="02010609060101010101" pitchFamily="49" charset="-122"/>
                <a:ea typeface="黑体" panose="02010609060101010101" pitchFamily="49" charset="-122"/>
              </a:rPr>
              <a:t>你的标题</a:t>
            </a:r>
            <a:endParaRPr lang="en-US" altLang="zh-CN" sz="2000" dirty="0">
              <a:solidFill>
                <a:srgbClr val="034C9C"/>
              </a:solidFill>
              <a:latin typeface="黑体" panose="02010609060101010101" pitchFamily="49" charset="-122"/>
              <a:ea typeface="黑体" panose="02010609060101010101" pitchFamily="49" charset="-122"/>
            </a:endParaRPr>
          </a:p>
        </p:txBody>
      </p:sp>
      <p:sp>
        <p:nvSpPr>
          <p:cNvPr id="42" name="文本框 41">
            <a:extLst>
              <a:ext uri="{FF2B5EF4-FFF2-40B4-BE49-F238E27FC236}">
                <a16:creationId xmlns:a16="http://schemas.microsoft.com/office/drawing/2014/main" id="{2D061321-D264-4A2B-BA55-695837FE24FB}"/>
              </a:ext>
            </a:extLst>
          </p:cNvPr>
          <p:cNvSpPr txBox="1"/>
          <p:nvPr/>
        </p:nvSpPr>
        <p:spPr>
          <a:xfrm>
            <a:off x="6488201" y="2449966"/>
            <a:ext cx="2068395"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3" name="直接箭头连接符 42">
            <a:extLst>
              <a:ext uri="{FF2B5EF4-FFF2-40B4-BE49-F238E27FC236}">
                <a16:creationId xmlns:a16="http://schemas.microsoft.com/office/drawing/2014/main" id="{C27C379E-DCDD-42AD-8555-8A207A1AC78C}"/>
              </a:ext>
            </a:extLst>
          </p:cNvPr>
          <p:cNvCxnSpPr>
            <a:cxnSpLocks/>
          </p:cNvCxnSpPr>
          <p:nvPr/>
        </p:nvCxnSpPr>
        <p:spPr>
          <a:xfrm>
            <a:off x="6594864" y="3629132"/>
            <a:ext cx="1892024" cy="0"/>
          </a:xfrm>
          <a:prstGeom prst="straightConnector1">
            <a:avLst/>
          </a:prstGeom>
          <a:ln w="12700">
            <a:solidFill>
              <a:srgbClr val="9E0000">
                <a:alpha val="20000"/>
              </a:srgbClr>
            </a:solidFill>
            <a:tailEnd type="arrow" w="lg" len="lg"/>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9A39E7C0-2EE4-4E1E-9E06-FFDBBE311715}"/>
              </a:ext>
            </a:extLst>
          </p:cNvPr>
          <p:cNvSpPr/>
          <p:nvPr/>
        </p:nvSpPr>
        <p:spPr>
          <a:xfrm>
            <a:off x="6594863" y="3886644"/>
            <a:ext cx="694643"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一个关键词</a:t>
            </a:r>
          </a:p>
        </p:txBody>
      </p:sp>
      <p:sp>
        <p:nvSpPr>
          <p:cNvPr id="45" name="矩形: 圆角 44">
            <a:extLst>
              <a:ext uri="{FF2B5EF4-FFF2-40B4-BE49-F238E27FC236}">
                <a16:creationId xmlns:a16="http://schemas.microsoft.com/office/drawing/2014/main" id="{97182F03-BE31-48A0-A31F-671742C43255}"/>
              </a:ext>
            </a:extLst>
          </p:cNvPr>
          <p:cNvSpPr/>
          <p:nvPr/>
        </p:nvSpPr>
        <p:spPr>
          <a:xfrm>
            <a:off x="7343638" y="3886644"/>
            <a:ext cx="502016"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关键词</a:t>
            </a:r>
          </a:p>
        </p:txBody>
      </p:sp>
      <p:sp>
        <p:nvSpPr>
          <p:cNvPr id="46" name="矩形: 圆角 45">
            <a:extLst>
              <a:ext uri="{FF2B5EF4-FFF2-40B4-BE49-F238E27FC236}">
                <a16:creationId xmlns:a16="http://schemas.microsoft.com/office/drawing/2014/main" id="{F2B2B160-E4C1-46BE-89FE-77BA235AA107}"/>
              </a:ext>
            </a:extLst>
          </p:cNvPr>
          <p:cNvSpPr/>
          <p:nvPr/>
        </p:nvSpPr>
        <p:spPr>
          <a:xfrm>
            <a:off x="7918776" y="3884472"/>
            <a:ext cx="263735"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词</a:t>
            </a:r>
          </a:p>
        </p:txBody>
      </p:sp>
      <p:sp>
        <p:nvSpPr>
          <p:cNvPr id="47" name="矩形 46">
            <a:extLst>
              <a:ext uri="{FF2B5EF4-FFF2-40B4-BE49-F238E27FC236}">
                <a16:creationId xmlns:a16="http://schemas.microsoft.com/office/drawing/2014/main" id="{303C0BCB-AF66-4775-A1EC-7E39DA13A70C}"/>
              </a:ext>
            </a:extLst>
          </p:cNvPr>
          <p:cNvSpPr/>
          <p:nvPr/>
        </p:nvSpPr>
        <p:spPr>
          <a:xfrm>
            <a:off x="9388938" y="2037736"/>
            <a:ext cx="1539445" cy="412230"/>
          </a:xfrm>
          <a:prstGeom prst="rect">
            <a:avLst/>
          </a:prstGeom>
        </p:spPr>
        <p:txBody>
          <a:bodyPr wrap="square">
            <a:spAutoFit/>
          </a:bodyPr>
          <a:lstStyle/>
          <a:p>
            <a:pPr>
              <a:defRPr/>
            </a:pPr>
            <a:r>
              <a:rPr lang="zh-CN" altLang="en-US" sz="2000" dirty="0">
                <a:solidFill>
                  <a:srgbClr val="034C9C"/>
                </a:solidFill>
                <a:latin typeface="黑体" panose="02010609060101010101" pitchFamily="49" charset="-122"/>
                <a:ea typeface="黑体" panose="02010609060101010101" pitchFamily="49" charset="-122"/>
              </a:rPr>
              <a:t>你的标题</a:t>
            </a:r>
            <a:endParaRPr lang="en-US" altLang="zh-CN" sz="2000" dirty="0">
              <a:solidFill>
                <a:srgbClr val="034C9C"/>
              </a:solidFill>
              <a:latin typeface="黑体" panose="02010609060101010101" pitchFamily="49" charset="-122"/>
              <a:ea typeface="黑体" panose="02010609060101010101" pitchFamily="49" charset="-122"/>
            </a:endParaRPr>
          </a:p>
        </p:txBody>
      </p:sp>
      <p:sp>
        <p:nvSpPr>
          <p:cNvPr id="48" name="文本框 47">
            <a:extLst>
              <a:ext uri="{FF2B5EF4-FFF2-40B4-BE49-F238E27FC236}">
                <a16:creationId xmlns:a16="http://schemas.microsoft.com/office/drawing/2014/main" id="{BFFC5354-3304-4E4E-8131-372A70DE2FA4}"/>
              </a:ext>
            </a:extLst>
          </p:cNvPr>
          <p:cNvSpPr txBox="1"/>
          <p:nvPr/>
        </p:nvSpPr>
        <p:spPr>
          <a:xfrm>
            <a:off x="9388938" y="2449966"/>
            <a:ext cx="2068395"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a16="http://schemas.microsoft.com/office/drawing/2014/main" id="{92D71DDC-7D35-45AC-BCCE-B3F4FFFC7F02}"/>
              </a:ext>
            </a:extLst>
          </p:cNvPr>
          <p:cNvCxnSpPr>
            <a:cxnSpLocks/>
          </p:cNvCxnSpPr>
          <p:nvPr/>
        </p:nvCxnSpPr>
        <p:spPr>
          <a:xfrm>
            <a:off x="9495601" y="3629132"/>
            <a:ext cx="1892024" cy="0"/>
          </a:xfrm>
          <a:prstGeom prst="straightConnector1">
            <a:avLst/>
          </a:prstGeom>
          <a:ln w="12700">
            <a:solidFill>
              <a:srgbClr val="9E0000">
                <a:alpha val="20000"/>
              </a:srgbClr>
            </a:solidFill>
            <a:tailEnd type="arrow" w="lg" len="lg"/>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3CE5A427-58BE-45B2-A9DC-76DDE20F2BAF}"/>
              </a:ext>
            </a:extLst>
          </p:cNvPr>
          <p:cNvSpPr/>
          <p:nvPr/>
        </p:nvSpPr>
        <p:spPr>
          <a:xfrm>
            <a:off x="9495600" y="3886644"/>
            <a:ext cx="694643"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一个关键词</a:t>
            </a:r>
          </a:p>
        </p:txBody>
      </p:sp>
      <p:sp>
        <p:nvSpPr>
          <p:cNvPr id="51" name="矩形: 圆角 50">
            <a:extLst>
              <a:ext uri="{FF2B5EF4-FFF2-40B4-BE49-F238E27FC236}">
                <a16:creationId xmlns:a16="http://schemas.microsoft.com/office/drawing/2014/main" id="{2221E477-BDF0-43B6-BE93-5C9A2AE37D53}"/>
              </a:ext>
            </a:extLst>
          </p:cNvPr>
          <p:cNvSpPr/>
          <p:nvPr/>
        </p:nvSpPr>
        <p:spPr>
          <a:xfrm>
            <a:off x="10244375" y="3886644"/>
            <a:ext cx="502016"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关键词</a:t>
            </a:r>
          </a:p>
        </p:txBody>
      </p:sp>
      <p:sp>
        <p:nvSpPr>
          <p:cNvPr id="52" name="矩形: 圆角 51">
            <a:extLst>
              <a:ext uri="{FF2B5EF4-FFF2-40B4-BE49-F238E27FC236}">
                <a16:creationId xmlns:a16="http://schemas.microsoft.com/office/drawing/2014/main" id="{EDAF912A-310D-43D3-BE52-F89766C19020}"/>
              </a:ext>
            </a:extLst>
          </p:cNvPr>
          <p:cNvSpPr/>
          <p:nvPr/>
        </p:nvSpPr>
        <p:spPr>
          <a:xfrm>
            <a:off x="10819513" y="3884472"/>
            <a:ext cx="263735" cy="169823"/>
          </a:xfrm>
          <a:prstGeom prst="roundRect">
            <a:avLst>
              <a:gd name="adj" fmla="val 50000"/>
            </a:avLst>
          </a:prstGeom>
          <a:solidFill>
            <a:schemeClr val="bg1"/>
          </a:solidFill>
          <a:ln>
            <a:noFill/>
          </a:ln>
          <a:effectLst>
            <a:innerShdw blurRad="381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solidFill>
                  <a:srgbClr val="034C9C"/>
                </a:solidFill>
                <a:latin typeface="微软雅黑" panose="020B0503020204020204" pitchFamily="34" charset="-122"/>
                <a:ea typeface="微软雅黑" panose="020B0503020204020204" pitchFamily="34" charset="-122"/>
              </a:rPr>
              <a:t>词</a:t>
            </a:r>
          </a:p>
        </p:txBody>
      </p:sp>
      <p:sp>
        <p:nvSpPr>
          <p:cNvPr id="53" name="文本框 52">
            <a:extLst>
              <a:ext uri="{FF2B5EF4-FFF2-40B4-BE49-F238E27FC236}">
                <a16:creationId xmlns:a16="http://schemas.microsoft.com/office/drawing/2014/main" id="{021E4E27-3BAF-405A-B9A1-1A1BCD8B5771}"/>
              </a:ext>
            </a:extLst>
          </p:cNvPr>
          <p:cNvSpPr txBox="1"/>
          <p:nvPr/>
        </p:nvSpPr>
        <p:spPr>
          <a:xfrm>
            <a:off x="2516372" y="5407340"/>
            <a:ext cx="7159256" cy="511037"/>
          </a:xfrm>
          <a:prstGeom prst="rect">
            <a:avLst/>
          </a:prstGeom>
          <a:noFill/>
        </p:spPr>
        <p:txBody>
          <a:bodyPr wrap="square" rtlCol="0">
            <a:spAutoFit/>
          </a:bodyPr>
          <a:lstStyle/>
          <a:p>
            <a:pPr algn="ct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这里填写你大段大段大段的文本，这里填写你大段大段大段的文本，这里填写你大段大段大段的文本，这里填写你大段大段大段的文本。这里填写你大段大段大段的文本，这里填写你大段大段大段的文本。</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B1449E76-BCEF-4291-A62F-14807435D0B3}"/>
              </a:ext>
            </a:extLst>
          </p:cNvPr>
          <p:cNvGrpSpPr/>
          <p:nvPr/>
        </p:nvGrpSpPr>
        <p:grpSpPr>
          <a:xfrm rot="16200000" flipV="1">
            <a:off x="9442997" y="5674146"/>
            <a:ext cx="299927" cy="299927"/>
            <a:chOff x="323852" y="253076"/>
            <a:chExt cx="516122" cy="516122"/>
          </a:xfrm>
        </p:grpSpPr>
        <p:cxnSp>
          <p:nvCxnSpPr>
            <p:cNvPr id="55" name="直接连接符 54">
              <a:extLst>
                <a:ext uri="{FF2B5EF4-FFF2-40B4-BE49-F238E27FC236}">
                  <a16:creationId xmlns:a16="http://schemas.microsoft.com/office/drawing/2014/main" id="{5D4D7D59-C0AC-438B-9140-1424D10543AD}"/>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A825DE6-CF5E-4CB2-8833-9B636D23F09D}"/>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A1CB0BEF-9686-4795-826A-5B1F8B124671}"/>
              </a:ext>
            </a:extLst>
          </p:cNvPr>
          <p:cNvGrpSpPr/>
          <p:nvPr/>
        </p:nvGrpSpPr>
        <p:grpSpPr>
          <a:xfrm rot="16200000" flipH="1">
            <a:off x="2366408" y="5257376"/>
            <a:ext cx="299927" cy="299927"/>
            <a:chOff x="323852" y="253076"/>
            <a:chExt cx="516122" cy="516122"/>
          </a:xfrm>
        </p:grpSpPr>
        <p:cxnSp>
          <p:nvCxnSpPr>
            <p:cNvPr id="58" name="直接连接符 57">
              <a:extLst>
                <a:ext uri="{FF2B5EF4-FFF2-40B4-BE49-F238E27FC236}">
                  <a16:creationId xmlns:a16="http://schemas.microsoft.com/office/drawing/2014/main" id="{988F12C8-5007-49F9-A3DD-1889B33D36C0}"/>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C75F3E-EE0B-4DB7-8129-D459A7205FE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4266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F0EDC8-E48F-40CD-BC72-538AA832D631}"/>
              </a:ext>
            </a:extLst>
          </p:cNvPr>
          <p:cNvSpPr/>
          <p:nvPr/>
        </p:nvSpPr>
        <p:spPr>
          <a:xfrm>
            <a:off x="323850" y="988828"/>
            <a:ext cx="11544300" cy="265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2A348D5-F49A-4454-8E62-8EBAE98498E7}"/>
              </a:ext>
            </a:extLst>
          </p:cNvPr>
          <p:cNvSpPr/>
          <p:nvPr/>
        </p:nvSpPr>
        <p:spPr>
          <a:xfrm>
            <a:off x="323850" y="3792917"/>
            <a:ext cx="11544300" cy="265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7BC8FC9-7BE1-4128-AFD1-FF8D7FA4CDB3}"/>
              </a:ext>
            </a:extLst>
          </p:cNvPr>
          <p:cNvSpPr/>
          <p:nvPr/>
        </p:nvSpPr>
        <p:spPr>
          <a:xfrm>
            <a:off x="3904194" y="534304"/>
            <a:ext cx="2575192"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methods and ideas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3248587" cy="523220"/>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研究方法与思路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CAA1A328-13BE-47AD-8430-B7D939FC4521}"/>
              </a:ext>
            </a:extLst>
          </p:cNvPr>
          <p:cNvSpPr txBox="1"/>
          <p:nvPr/>
        </p:nvSpPr>
        <p:spPr>
          <a:xfrm>
            <a:off x="1091401" y="1164167"/>
            <a:ext cx="3658464" cy="1862048"/>
          </a:xfrm>
          <a:prstGeom prst="rect">
            <a:avLst/>
          </a:prstGeom>
          <a:noFill/>
        </p:spPr>
        <p:txBody>
          <a:bodyPr wrap="square" rtlCol="0">
            <a:spAutoFit/>
          </a:bodyPr>
          <a:lstStyle/>
          <a:p>
            <a:pPr algn="ctr"/>
            <a:r>
              <a:rPr lang="en-US" altLang="zh-CN" sz="11500" spc="-300" dirty="0">
                <a:ln w="22225">
                  <a:noFill/>
                </a:ln>
                <a:solidFill>
                  <a:srgbClr val="034C9C"/>
                </a:solidFill>
                <a:latin typeface="宋体" panose="02010600030101010101" pitchFamily="2" charset="-122"/>
                <a:ea typeface="宋体" panose="02010600030101010101" pitchFamily="2" charset="-122"/>
              </a:rPr>
              <a:t>85</a:t>
            </a:r>
            <a:r>
              <a:rPr lang="en-US" altLang="zh-CN" sz="3200" spc="-300" dirty="0">
                <a:ln w="22225">
                  <a:noFill/>
                </a:ln>
                <a:solidFill>
                  <a:srgbClr val="034C9C"/>
                </a:solidFill>
                <a:latin typeface="宋体" panose="02010600030101010101" pitchFamily="2" charset="-122"/>
                <a:ea typeface="宋体" panose="02010600030101010101" pitchFamily="2" charset="-122"/>
              </a:rPr>
              <a:t>%</a:t>
            </a:r>
            <a:endParaRPr lang="zh-CN" altLang="en-US" sz="11500" spc="-300" dirty="0">
              <a:ln w="22225">
                <a:noFill/>
              </a:ln>
              <a:solidFill>
                <a:srgbClr val="034C9C"/>
              </a:solidFill>
              <a:latin typeface="宋体" panose="02010600030101010101" pitchFamily="2" charset="-122"/>
              <a:ea typeface="宋体" panose="02010600030101010101" pitchFamily="2" charset="-122"/>
            </a:endParaRPr>
          </a:p>
        </p:txBody>
      </p:sp>
      <p:sp>
        <p:nvSpPr>
          <p:cNvPr id="64" name="矩形 63">
            <a:extLst>
              <a:ext uri="{FF2B5EF4-FFF2-40B4-BE49-F238E27FC236}">
                <a16:creationId xmlns:a16="http://schemas.microsoft.com/office/drawing/2014/main" id="{44BCA86F-53FF-4BBF-B2E7-204BF1B14A69}"/>
              </a:ext>
            </a:extLst>
          </p:cNvPr>
          <p:cNvSpPr/>
          <p:nvPr/>
        </p:nvSpPr>
        <p:spPr>
          <a:xfrm>
            <a:off x="1721312" y="2783980"/>
            <a:ext cx="2398642" cy="400110"/>
          </a:xfrm>
          <a:prstGeom prst="rect">
            <a:avLst/>
          </a:prstGeom>
        </p:spPr>
        <p:txBody>
          <a:bodyPr wrap="square">
            <a:spAutoFit/>
          </a:bodyPr>
          <a:lstStyle/>
          <a:p>
            <a:pPr algn="ctr">
              <a:defRPr/>
            </a:pP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这里填写你的标题</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5" name="矩形 64">
            <a:extLst>
              <a:ext uri="{FF2B5EF4-FFF2-40B4-BE49-F238E27FC236}">
                <a16:creationId xmlns:a16="http://schemas.microsoft.com/office/drawing/2014/main" id="{DE705A09-A286-4C73-9415-51AB5BC6A104}"/>
              </a:ext>
            </a:extLst>
          </p:cNvPr>
          <p:cNvSpPr/>
          <p:nvPr/>
        </p:nvSpPr>
        <p:spPr>
          <a:xfrm>
            <a:off x="4842908" y="1330393"/>
            <a:ext cx="2386448" cy="523220"/>
          </a:xfrm>
          <a:prstGeom prst="rect">
            <a:avLst/>
          </a:prstGeom>
        </p:spPr>
        <p:txBody>
          <a:bodyPr wrap="square">
            <a:spAutoFit/>
          </a:bodyPr>
          <a:lstStyle/>
          <a:p>
            <a:pPr>
              <a:defRPr/>
            </a:pPr>
            <a:r>
              <a:rPr lang="zh-CN" altLang="en-US" sz="2800" dirty="0">
                <a:solidFill>
                  <a:srgbClr val="034C9C"/>
                </a:solidFill>
                <a:latin typeface="黑体" panose="02010609060101010101" pitchFamily="49" charset="-122"/>
                <a:ea typeface="黑体" panose="02010609060101010101" pitchFamily="49" charset="-122"/>
              </a:rPr>
              <a:t>你的总结标题</a:t>
            </a:r>
            <a:endParaRPr lang="en-US" altLang="zh-CN" sz="2800" dirty="0">
              <a:solidFill>
                <a:srgbClr val="034C9C"/>
              </a:solidFill>
              <a:latin typeface="黑体" panose="02010609060101010101" pitchFamily="49" charset="-122"/>
              <a:ea typeface="黑体" panose="02010609060101010101" pitchFamily="49" charset="-122"/>
            </a:endParaRPr>
          </a:p>
        </p:txBody>
      </p:sp>
      <p:sp>
        <p:nvSpPr>
          <p:cNvPr id="66" name="文本框 65">
            <a:extLst>
              <a:ext uri="{FF2B5EF4-FFF2-40B4-BE49-F238E27FC236}">
                <a16:creationId xmlns:a16="http://schemas.microsoft.com/office/drawing/2014/main" id="{C780598D-B663-4347-BB85-07F14095747D}"/>
              </a:ext>
            </a:extLst>
          </p:cNvPr>
          <p:cNvSpPr txBox="1"/>
          <p:nvPr/>
        </p:nvSpPr>
        <p:spPr>
          <a:xfrm>
            <a:off x="4842908" y="1830881"/>
            <a:ext cx="5261212"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在写之前，同学们要先把收集和阅读过的与所写毕业论文选题有关的专著和论文中的主要观点归类整理，并从中选择最具有代表性的作者。在写毕业论文时，对这些主要观点进行概要阐述。</a:t>
            </a:r>
          </a:p>
        </p:txBody>
      </p:sp>
      <p:cxnSp>
        <p:nvCxnSpPr>
          <p:cNvPr id="13" name="直接箭头连接符 12">
            <a:extLst>
              <a:ext uri="{FF2B5EF4-FFF2-40B4-BE49-F238E27FC236}">
                <a16:creationId xmlns:a16="http://schemas.microsoft.com/office/drawing/2014/main" id="{F4342E65-79FE-40AA-AFAA-7E67C1288DC2}"/>
              </a:ext>
            </a:extLst>
          </p:cNvPr>
          <p:cNvCxnSpPr/>
          <p:nvPr/>
        </p:nvCxnSpPr>
        <p:spPr>
          <a:xfrm>
            <a:off x="4972050" y="3080392"/>
            <a:ext cx="822960" cy="0"/>
          </a:xfrm>
          <a:prstGeom prst="straightConnector1">
            <a:avLst/>
          </a:prstGeom>
          <a:ln w="12700">
            <a:solidFill>
              <a:srgbClr val="9E0000"/>
            </a:solidFill>
            <a:tailEnd type="arrow" w="lg" len="lg"/>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C1BC75CE-C728-4FDE-94A9-37E8633FEC13}"/>
              </a:ext>
            </a:extLst>
          </p:cNvPr>
          <p:cNvSpPr txBox="1"/>
          <p:nvPr/>
        </p:nvSpPr>
        <p:spPr>
          <a:xfrm>
            <a:off x="1091401" y="4006017"/>
            <a:ext cx="3658464" cy="1862048"/>
          </a:xfrm>
          <a:prstGeom prst="rect">
            <a:avLst/>
          </a:prstGeom>
          <a:noFill/>
        </p:spPr>
        <p:txBody>
          <a:bodyPr wrap="square" rtlCol="0">
            <a:spAutoFit/>
          </a:bodyPr>
          <a:lstStyle/>
          <a:p>
            <a:pPr algn="ctr"/>
            <a:r>
              <a:rPr lang="en-US" altLang="zh-CN" sz="11500" spc="-300" dirty="0">
                <a:ln w="22225">
                  <a:noFill/>
                </a:ln>
                <a:solidFill>
                  <a:srgbClr val="034C9C"/>
                </a:solidFill>
                <a:latin typeface="宋体" panose="02010600030101010101" pitchFamily="2" charset="-122"/>
                <a:ea typeface="宋体" panose="02010600030101010101" pitchFamily="2" charset="-122"/>
              </a:rPr>
              <a:t>68</a:t>
            </a:r>
            <a:r>
              <a:rPr lang="en-US" altLang="zh-CN" sz="3200" spc="-300" dirty="0">
                <a:ln w="22225">
                  <a:noFill/>
                </a:ln>
                <a:solidFill>
                  <a:srgbClr val="034C9C"/>
                </a:solidFill>
                <a:latin typeface="宋体" panose="02010600030101010101" pitchFamily="2" charset="-122"/>
                <a:ea typeface="宋体" panose="02010600030101010101" pitchFamily="2" charset="-122"/>
              </a:rPr>
              <a:t>%</a:t>
            </a:r>
            <a:endParaRPr lang="zh-CN" altLang="en-US" sz="11500" spc="-300" dirty="0">
              <a:ln w="22225">
                <a:noFill/>
              </a:ln>
              <a:solidFill>
                <a:srgbClr val="034C9C"/>
              </a:solidFill>
              <a:latin typeface="宋体" panose="02010600030101010101" pitchFamily="2" charset="-122"/>
              <a:ea typeface="宋体" panose="02010600030101010101" pitchFamily="2" charset="-122"/>
            </a:endParaRPr>
          </a:p>
        </p:txBody>
      </p:sp>
      <p:sp>
        <p:nvSpPr>
          <p:cNvPr id="68" name="矩形 67">
            <a:extLst>
              <a:ext uri="{FF2B5EF4-FFF2-40B4-BE49-F238E27FC236}">
                <a16:creationId xmlns:a16="http://schemas.microsoft.com/office/drawing/2014/main" id="{56973DCF-5001-45A3-B1C7-05173DB4BEDE}"/>
              </a:ext>
            </a:extLst>
          </p:cNvPr>
          <p:cNvSpPr/>
          <p:nvPr/>
        </p:nvSpPr>
        <p:spPr>
          <a:xfrm>
            <a:off x="1721312" y="5625830"/>
            <a:ext cx="2398642" cy="400110"/>
          </a:xfrm>
          <a:prstGeom prst="rect">
            <a:avLst/>
          </a:prstGeom>
        </p:spPr>
        <p:txBody>
          <a:bodyPr wrap="square">
            <a:spAutoFit/>
          </a:bodyPr>
          <a:lstStyle/>
          <a:p>
            <a:pPr algn="ctr">
              <a:defRPr/>
            </a:pP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这里填写你的标题</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9" name="矩形 68">
            <a:extLst>
              <a:ext uri="{FF2B5EF4-FFF2-40B4-BE49-F238E27FC236}">
                <a16:creationId xmlns:a16="http://schemas.microsoft.com/office/drawing/2014/main" id="{57038E41-83A9-4C96-BF1E-602D99F38D64}"/>
              </a:ext>
            </a:extLst>
          </p:cNvPr>
          <p:cNvSpPr/>
          <p:nvPr/>
        </p:nvSpPr>
        <p:spPr>
          <a:xfrm>
            <a:off x="4842908" y="4172243"/>
            <a:ext cx="2386448" cy="523220"/>
          </a:xfrm>
          <a:prstGeom prst="rect">
            <a:avLst/>
          </a:prstGeom>
        </p:spPr>
        <p:txBody>
          <a:bodyPr wrap="square">
            <a:spAutoFit/>
          </a:bodyPr>
          <a:lstStyle/>
          <a:p>
            <a:pPr>
              <a:defRPr/>
            </a:pPr>
            <a:r>
              <a:rPr lang="zh-CN" altLang="en-US" sz="2800" dirty="0">
                <a:solidFill>
                  <a:srgbClr val="034C9C"/>
                </a:solidFill>
                <a:latin typeface="黑体" panose="02010609060101010101" pitchFamily="49" charset="-122"/>
                <a:ea typeface="黑体" panose="02010609060101010101" pitchFamily="49" charset="-122"/>
              </a:rPr>
              <a:t>你的总结标题</a:t>
            </a:r>
            <a:endParaRPr lang="en-US" altLang="zh-CN" sz="2800" dirty="0">
              <a:solidFill>
                <a:srgbClr val="034C9C"/>
              </a:solidFill>
              <a:latin typeface="黑体" panose="02010609060101010101" pitchFamily="49" charset="-122"/>
              <a:ea typeface="黑体" panose="02010609060101010101" pitchFamily="49" charset="-122"/>
            </a:endParaRPr>
          </a:p>
        </p:txBody>
      </p:sp>
      <p:sp>
        <p:nvSpPr>
          <p:cNvPr id="70" name="文本框 69">
            <a:extLst>
              <a:ext uri="{FF2B5EF4-FFF2-40B4-BE49-F238E27FC236}">
                <a16:creationId xmlns:a16="http://schemas.microsoft.com/office/drawing/2014/main" id="{14FC0A8A-043A-4BBD-B216-10A81921BC86}"/>
              </a:ext>
            </a:extLst>
          </p:cNvPr>
          <p:cNvSpPr txBox="1"/>
          <p:nvPr/>
        </p:nvSpPr>
        <p:spPr>
          <a:xfrm>
            <a:off x="4842908" y="4672731"/>
            <a:ext cx="5261212"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在写之前，同学们要先把收集和阅读过的与所写毕业论文选题有关的专著和论文中的主要观点归类整理，并从中选择最具有代表性的作者。在写毕业论文时，对这些主要观点进行概要阐述。</a:t>
            </a:r>
          </a:p>
        </p:txBody>
      </p:sp>
      <p:cxnSp>
        <p:nvCxnSpPr>
          <p:cNvPr id="71" name="直接箭头连接符 70">
            <a:extLst>
              <a:ext uri="{FF2B5EF4-FFF2-40B4-BE49-F238E27FC236}">
                <a16:creationId xmlns:a16="http://schemas.microsoft.com/office/drawing/2014/main" id="{907DC312-5786-4F0E-937A-7D965C97FD4B}"/>
              </a:ext>
            </a:extLst>
          </p:cNvPr>
          <p:cNvCxnSpPr/>
          <p:nvPr/>
        </p:nvCxnSpPr>
        <p:spPr>
          <a:xfrm>
            <a:off x="4972050" y="5922242"/>
            <a:ext cx="822960" cy="0"/>
          </a:xfrm>
          <a:prstGeom prst="straightConnector1">
            <a:avLst/>
          </a:prstGeom>
          <a:ln w="12700">
            <a:solidFill>
              <a:srgbClr val="9E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566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40A0804-3AFE-4909-9A7F-D83F271626F4}"/>
              </a:ext>
            </a:extLst>
          </p:cNvPr>
          <p:cNvSpPr/>
          <p:nvPr/>
        </p:nvSpPr>
        <p:spPr>
          <a:xfrm>
            <a:off x="323850" y="988828"/>
            <a:ext cx="11544300" cy="5583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7BC8FC9-7BE1-4128-AFD1-FF8D7FA4CDB3}"/>
              </a:ext>
            </a:extLst>
          </p:cNvPr>
          <p:cNvSpPr/>
          <p:nvPr/>
        </p:nvSpPr>
        <p:spPr>
          <a:xfrm>
            <a:off x="3904194" y="534304"/>
            <a:ext cx="2575192"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Research methods and ideas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3248587" cy="523220"/>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研究方法与思路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圆角 1">
            <a:extLst>
              <a:ext uri="{FF2B5EF4-FFF2-40B4-BE49-F238E27FC236}">
                <a16:creationId xmlns:a16="http://schemas.microsoft.com/office/drawing/2014/main" id="{254169DF-1DFF-4D08-911E-224A780724D0}"/>
              </a:ext>
            </a:extLst>
          </p:cNvPr>
          <p:cNvSpPr/>
          <p:nvPr/>
        </p:nvSpPr>
        <p:spPr>
          <a:xfrm>
            <a:off x="1382449" y="204716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思路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0C62E97F-A43D-47A3-949D-DCDB420B260D}"/>
              </a:ext>
            </a:extLst>
          </p:cNvPr>
          <p:cNvSpPr/>
          <p:nvPr/>
        </p:nvSpPr>
        <p:spPr>
          <a:xfrm>
            <a:off x="3924315" y="204716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思路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88B3CFE8-9006-4762-A5BB-7E122537C93F}"/>
              </a:ext>
            </a:extLst>
          </p:cNvPr>
          <p:cNvSpPr/>
          <p:nvPr/>
        </p:nvSpPr>
        <p:spPr>
          <a:xfrm>
            <a:off x="6466181" y="204716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思路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B4B147CF-5D7B-4C0A-8C70-C8547D3A75C0}"/>
              </a:ext>
            </a:extLst>
          </p:cNvPr>
          <p:cNvSpPr/>
          <p:nvPr/>
        </p:nvSpPr>
        <p:spPr>
          <a:xfrm>
            <a:off x="9008047" y="2047165"/>
            <a:ext cx="1801505" cy="655092"/>
          </a:xfrm>
          <a:prstGeom prst="roundRect">
            <a:avLst/>
          </a:prstGeom>
          <a:solidFill>
            <a:srgbClr val="034C9C"/>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思路 </a:t>
            </a:r>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4" name="直接箭头连接符 13">
            <a:extLst>
              <a:ext uri="{FF2B5EF4-FFF2-40B4-BE49-F238E27FC236}">
                <a16:creationId xmlns:a16="http://schemas.microsoft.com/office/drawing/2014/main" id="{52E06245-403B-4237-B782-8C43B48C382B}"/>
              </a:ext>
            </a:extLst>
          </p:cNvPr>
          <p:cNvCxnSpPr>
            <a:stCxn id="2" idx="3"/>
            <a:endCxn id="23" idx="1"/>
          </p:cNvCxnSpPr>
          <p:nvPr/>
        </p:nvCxnSpPr>
        <p:spPr>
          <a:xfrm>
            <a:off x="3183954" y="2374711"/>
            <a:ext cx="740361" cy="0"/>
          </a:xfrm>
          <a:prstGeom prst="straightConnector1">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4D16865-4E93-4AD1-A4FC-86D76EDEA7FB}"/>
              </a:ext>
            </a:extLst>
          </p:cNvPr>
          <p:cNvCxnSpPr>
            <a:cxnSpLocks/>
            <a:stCxn id="23" idx="3"/>
            <a:endCxn id="24" idx="1"/>
          </p:cNvCxnSpPr>
          <p:nvPr/>
        </p:nvCxnSpPr>
        <p:spPr>
          <a:xfrm>
            <a:off x="5725820" y="2374711"/>
            <a:ext cx="740361" cy="0"/>
          </a:xfrm>
          <a:prstGeom prst="straightConnector1">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9F5AA51-5B79-4D04-8B0C-852284D90C05}"/>
              </a:ext>
            </a:extLst>
          </p:cNvPr>
          <p:cNvCxnSpPr>
            <a:cxnSpLocks/>
            <a:stCxn id="24" idx="3"/>
            <a:endCxn id="25" idx="1"/>
          </p:cNvCxnSpPr>
          <p:nvPr/>
        </p:nvCxnSpPr>
        <p:spPr>
          <a:xfrm>
            <a:off x="8267686" y="2374711"/>
            <a:ext cx="740361" cy="0"/>
          </a:xfrm>
          <a:prstGeom prst="straightConnector1">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DE658141-CC8D-4BF0-8B93-FA14DF529E92}"/>
              </a:ext>
            </a:extLst>
          </p:cNvPr>
          <p:cNvSpPr/>
          <p:nvPr/>
        </p:nvSpPr>
        <p:spPr>
          <a:xfrm>
            <a:off x="6466181" y="3047822"/>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思路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0" name="连接符: 肘形 19">
            <a:extLst>
              <a:ext uri="{FF2B5EF4-FFF2-40B4-BE49-F238E27FC236}">
                <a16:creationId xmlns:a16="http://schemas.microsoft.com/office/drawing/2014/main" id="{2483F5DC-417C-435F-8CC2-65CCD3A39902}"/>
              </a:ext>
            </a:extLst>
          </p:cNvPr>
          <p:cNvCxnSpPr>
            <a:stCxn id="23" idx="2"/>
            <a:endCxn id="37" idx="1"/>
          </p:cNvCxnSpPr>
          <p:nvPr/>
        </p:nvCxnSpPr>
        <p:spPr>
          <a:xfrm rot="16200000" flipH="1">
            <a:off x="5309069" y="2218255"/>
            <a:ext cx="673111" cy="1641113"/>
          </a:xfrm>
          <a:prstGeom prst="bentConnector2">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9D29D403-F8E4-4013-866B-53BC7E2DF9FB}"/>
              </a:ext>
            </a:extLst>
          </p:cNvPr>
          <p:cNvSpPr/>
          <p:nvPr/>
        </p:nvSpPr>
        <p:spPr>
          <a:xfrm>
            <a:off x="6466180" y="4033718"/>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思路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8" name="连接符: 肘形 27">
            <a:extLst>
              <a:ext uri="{FF2B5EF4-FFF2-40B4-BE49-F238E27FC236}">
                <a16:creationId xmlns:a16="http://schemas.microsoft.com/office/drawing/2014/main" id="{2A7B9713-8312-4A2C-B5ED-C59738134F7A}"/>
              </a:ext>
            </a:extLst>
          </p:cNvPr>
          <p:cNvCxnSpPr>
            <a:stCxn id="23" idx="2"/>
            <a:endCxn id="42" idx="1"/>
          </p:cNvCxnSpPr>
          <p:nvPr/>
        </p:nvCxnSpPr>
        <p:spPr>
          <a:xfrm rot="16200000" flipH="1">
            <a:off x="4816121" y="2711204"/>
            <a:ext cx="1659007" cy="1641112"/>
          </a:xfrm>
          <a:prstGeom prst="bentConnector2">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5423EBFD-A2F2-4596-A693-BC1B15856907}"/>
              </a:ext>
            </a:extLst>
          </p:cNvPr>
          <p:cNvSpPr txBox="1"/>
          <p:nvPr/>
        </p:nvSpPr>
        <p:spPr>
          <a:xfrm>
            <a:off x="2516372" y="5407340"/>
            <a:ext cx="7159256" cy="511037"/>
          </a:xfrm>
          <a:prstGeom prst="rect">
            <a:avLst/>
          </a:prstGeom>
          <a:noFill/>
        </p:spPr>
        <p:txBody>
          <a:bodyPr wrap="square" rtlCol="0">
            <a:spAutoFit/>
          </a:bodyPr>
          <a:lstStyle/>
          <a:p>
            <a:pPr algn="ct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这里填写你大段大段大段的文本，这里填写你大段大段大段的文本，这里填写你大段大段大段的文本，这里填写你大段大段大段的文本。这里填写你大段大段大段的文本，这里填写你大段大段大段的文本。</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a:extLst>
              <a:ext uri="{FF2B5EF4-FFF2-40B4-BE49-F238E27FC236}">
                <a16:creationId xmlns:a16="http://schemas.microsoft.com/office/drawing/2014/main" id="{1C82B794-6676-4D09-9D46-9E18C6595AAA}"/>
              </a:ext>
            </a:extLst>
          </p:cNvPr>
          <p:cNvGrpSpPr/>
          <p:nvPr/>
        </p:nvGrpSpPr>
        <p:grpSpPr>
          <a:xfrm rot="16200000" flipV="1">
            <a:off x="9442997" y="5674146"/>
            <a:ext cx="299927" cy="299927"/>
            <a:chOff x="323852" y="253076"/>
            <a:chExt cx="516122" cy="516122"/>
          </a:xfrm>
        </p:grpSpPr>
        <p:cxnSp>
          <p:nvCxnSpPr>
            <p:cNvPr id="45" name="直接连接符 44">
              <a:extLst>
                <a:ext uri="{FF2B5EF4-FFF2-40B4-BE49-F238E27FC236}">
                  <a16:creationId xmlns:a16="http://schemas.microsoft.com/office/drawing/2014/main" id="{5593D9F4-181A-4EF8-8070-05E17A352240}"/>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3115F6D-4D14-4C0A-B84B-8DAD9207B182}"/>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BD16C4D8-984F-4754-AE4B-18EA86251897}"/>
              </a:ext>
            </a:extLst>
          </p:cNvPr>
          <p:cNvGrpSpPr/>
          <p:nvPr/>
        </p:nvGrpSpPr>
        <p:grpSpPr>
          <a:xfrm rot="16200000" flipH="1">
            <a:off x="2366408" y="5257376"/>
            <a:ext cx="299927" cy="299927"/>
            <a:chOff x="323852" y="253076"/>
            <a:chExt cx="516122" cy="516122"/>
          </a:xfrm>
        </p:grpSpPr>
        <p:cxnSp>
          <p:nvCxnSpPr>
            <p:cNvPr id="48" name="直接连接符 47">
              <a:extLst>
                <a:ext uri="{FF2B5EF4-FFF2-40B4-BE49-F238E27FC236}">
                  <a16:creationId xmlns:a16="http://schemas.microsoft.com/office/drawing/2014/main" id="{83FD97C3-91A2-4696-9287-C1E5117EC444}"/>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F0B3246-76CA-4BD9-80EE-20E3986C7382}"/>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8367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213961" y="534304"/>
            <a:ext cx="2125903"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Results and Conclusions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结果与结论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547C91A-05C5-4B6F-8C65-5B6E8A599DC5}"/>
              </a:ext>
            </a:extLst>
          </p:cNvPr>
          <p:cNvSpPr/>
          <p:nvPr/>
        </p:nvSpPr>
        <p:spPr>
          <a:xfrm>
            <a:off x="460990" y="1284142"/>
            <a:ext cx="5635009" cy="4948794"/>
          </a:xfrm>
          <a:prstGeom prst="rect">
            <a:avLst/>
          </a:prstGeom>
          <a:solidFill>
            <a:schemeClr val="bg1">
              <a:lumMod val="95000"/>
            </a:schemeClr>
          </a:solidFill>
          <a:ln w="38100">
            <a:solidFill>
              <a:schemeClr val="bg1"/>
            </a:solidFill>
          </a:ln>
          <a:effectLst>
            <a:outerShdw blurRad="101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394C01B-7EC6-45D8-878B-B632AA64CBDF}"/>
              </a:ext>
            </a:extLst>
          </p:cNvPr>
          <p:cNvSpPr/>
          <p:nvPr/>
        </p:nvSpPr>
        <p:spPr>
          <a:xfrm>
            <a:off x="1270608" y="2715177"/>
            <a:ext cx="4015772" cy="2002215"/>
          </a:xfrm>
          <a:prstGeom prst="rect">
            <a:avLst/>
          </a:prstGeom>
        </p:spPr>
        <p:txBody>
          <a:bodyPr wrap="square">
            <a:spAutoFit/>
          </a:bodyPr>
          <a:lstStyle/>
          <a:p>
            <a:pPr algn="ctr">
              <a:lnSpc>
                <a:spcPct val="120000"/>
              </a:lnSpc>
              <a:defRPr/>
            </a:pPr>
            <a:r>
              <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rPr>
              <a:t>这里放你的数据图表</a:t>
            </a:r>
            <a:endParaRPr lang="en-US" altLang="zh-CN" sz="5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0061AE91-A8F8-4868-8A69-D46A7BCCCF23}"/>
              </a:ext>
            </a:extLst>
          </p:cNvPr>
          <p:cNvSpPr/>
          <p:nvPr/>
        </p:nvSpPr>
        <p:spPr>
          <a:xfrm>
            <a:off x="7110678" y="2210117"/>
            <a:ext cx="1980029"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conclusion</a:t>
            </a:r>
          </a:p>
        </p:txBody>
      </p:sp>
      <p:sp>
        <p:nvSpPr>
          <p:cNvPr id="29" name="矩形 28">
            <a:extLst>
              <a:ext uri="{FF2B5EF4-FFF2-40B4-BE49-F238E27FC236}">
                <a16:creationId xmlns:a16="http://schemas.microsoft.com/office/drawing/2014/main" id="{3DD9BB41-FE1A-47C3-9804-45FB767932D4}"/>
              </a:ext>
            </a:extLst>
          </p:cNvPr>
          <p:cNvSpPr/>
          <p:nvPr/>
        </p:nvSpPr>
        <p:spPr>
          <a:xfrm>
            <a:off x="6960715" y="2080150"/>
            <a:ext cx="2374196" cy="461665"/>
          </a:xfrm>
          <a:prstGeom prst="rect">
            <a:avLst/>
          </a:prstGeom>
        </p:spPr>
        <p:txBody>
          <a:bodyPr wrap="square">
            <a:spAutoFit/>
          </a:bodyPr>
          <a:lstStyle/>
          <a:p>
            <a:pPr>
              <a:defRPr/>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结论</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30" name="组合 29">
            <a:extLst>
              <a:ext uri="{FF2B5EF4-FFF2-40B4-BE49-F238E27FC236}">
                <a16:creationId xmlns:a16="http://schemas.microsoft.com/office/drawing/2014/main" id="{B6F9DAA7-7D0E-4630-87B0-C1E9899D1688}"/>
              </a:ext>
            </a:extLst>
          </p:cNvPr>
          <p:cNvGrpSpPr/>
          <p:nvPr/>
        </p:nvGrpSpPr>
        <p:grpSpPr>
          <a:xfrm rot="16200000" flipH="1">
            <a:off x="6810751" y="2000660"/>
            <a:ext cx="299927" cy="299927"/>
            <a:chOff x="323852" y="253076"/>
            <a:chExt cx="516122" cy="516122"/>
          </a:xfrm>
        </p:grpSpPr>
        <p:cxnSp>
          <p:nvCxnSpPr>
            <p:cNvPr id="37" name="直接连接符 36">
              <a:extLst>
                <a:ext uri="{FF2B5EF4-FFF2-40B4-BE49-F238E27FC236}">
                  <a16:creationId xmlns:a16="http://schemas.microsoft.com/office/drawing/2014/main" id="{F4C4681D-CD4A-4B7D-88C5-E4D27ACD1572}"/>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1ACC649-2A2F-4278-AF54-D52CA0D1BB13}"/>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482770EF-C24A-4503-943B-B6996B05CE3B}"/>
              </a:ext>
            </a:extLst>
          </p:cNvPr>
          <p:cNvSpPr txBox="1"/>
          <p:nvPr/>
        </p:nvSpPr>
        <p:spPr>
          <a:xfrm>
            <a:off x="6810751" y="2940393"/>
            <a:ext cx="4640551" cy="267765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选题有关的专著和论文中的主要观点归类整理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点进行概要阐述，并指明具有代表性的作者的年份。还要分别国内外研究现状评述研究的不足之处，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即还有哪方面没有涉及，是否有研究空白。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5618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213961" y="534304"/>
            <a:ext cx="2125903"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Results and Conclusions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结果与结论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547C91A-05C5-4B6F-8C65-5B6E8A599DC5}"/>
              </a:ext>
            </a:extLst>
          </p:cNvPr>
          <p:cNvSpPr/>
          <p:nvPr/>
        </p:nvSpPr>
        <p:spPr>
          <a:xfrm>
            <a:off x="460990" y="1284142"/>
            <a:ext cx="11324492" cy="2894453"/>
          </a:xfrm>
          <a:prstGeom prst="rect">
            <a:avLst/>
          </a:prstGeom>
          <a:solidFill>
            <a:schemeClr val="bg1">
              <a:lumMod val="95000"/>
            </a:schemeClr>
          </a:solidFill>
          <a:ln w="38100">
            <a:solidFill>
              <a:schemeClr val="bg1"/>
            </a:solidFill>
          </a:ln>
          <a:effectLst>
            <a:outerShdw blurRad="101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394C01B-7EC6-45D8-878B-B632AA64CBDF}"/>
              </a:ext>
            </a:extLst>
          </p:cNvPr>
          <p:cNvSpPr/>
          <p:nvPr/>
        </p:nvSpPr>
        <p:spPr>
          <a:xfrm>
            <a:off x="4115350" y="1688006"/>
            <a:ext cx="4015772" cy="2002215"/>
          </a:xfrm>
          <a:prstGeom prst="rect">
            <a:avLst/>
          </a:prstGeom>
        </p:spPr>
        <p:txBody>
          <a:bodyPr wrap="square">
            <a:spAutoFit/>
          </a:bodyPr>
          <a:lstStyle/>
          <a:p>
            <a:pPr algn="ctr">
              <a:lnSpc>
                <a:spcPct val="120000"/>
              </a:lnSpc>
              <a:defRPr/>
            </a:pPr>
            <a:r>
              <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rPr>
              <a:t>这里放你的数据表格</a:t>
            </a:r>
            <a:endParaRPr lang="en-US" altLang="zh-CN" sz="5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0061AE91-A8F8-4868-8A69-D46A7BCCCF23}"/>
              </a:ext>
            </a:extLst>
          </p:cNvPr>
          <p:cNvSpPr/>
          <p:nvPr/>
        </p:nvSpPr>
        <p:spPr>
          <a:xfrm>
            <a:off x="738031" y="4799738"/>
            <a:ext cx="1980029"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conclusion</a:t>
            </a:r>
          </a:p>
        </p:txBody>
      </p:sp>
      <p:sp>
        <p:nvSpPr>
          <p:cNvPr id="29" name="矩形 28">
            <a:extLst>
              <a:ext uri="{FF2B5EF4-FFF2-40B4-BE49-F238E27FC236}">
                <a16:creationId xmlns:a16="http://schemas.microsoft.com/office/drawing/2014/main" id="{3DD9BB41-FE1A-47C3-9804-45FB767932D4}"/>
              </a:ext>
            </a:extLst>
          </p:cNvPr>
          <p:cNvSpPr/>
          <p:nvPr/>
        </p:nvSpPr>
        <p:spPr>
          <a:xfrm>
            <a:off x="588068" y="4669771"/>
            <a:ext cx="2374196" cy="461665"/>
          </a:xfrm>
          <a:prstGeom prst="rect">
            <a:avLst/>
          </a:prstGeom>
        </p:spPr>
        <p:txBody>
          <a:bodyPr wrap="square">
            <a:spAutoFit/>
          </a:bodyPr>
          <a:lstStyle/>
          <a:p>
            <a:pPr>
              <a:defRPr/>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结论</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30" name="组合 29">
            <a:extLst>
              <a:ext uri="{FF2B5EF4-FFF2-40B4-BE49-F238E27FC236}">
                <a16:creationId xmlns:a16="http://schemas.microsoft.com/office/drawing/2014/main" id="{B6F9DAA7-7D0E-4630-87B0-C1E9899D1688}"/>
              </a:ext>
            </a:extLst>
          </p:cNvPr>
          <p:cNvGrpSpPr/>
          <p:nvPr/>
        </p:nvGrpSpPr>
        <p:grpSpPr>
          <a:xfrm rot="16200000" flipH="1">
            <a:off x="438104" y="4590281"/>
            <a:ext cx="299927" cy="299927"/>
            <a:chOff x="323852" y="253076"/>
            <a:chExt cx="516122" cy="516122"/>
          </a:xfrm>
        </p:grpSpPr>
        <p:cxnSp>
          <p:nvCxnSpPr>
            <p:cNvPr id="37" name="直接连接符 36">
              <a:extLst>
                <a:ext uri="{FF2B5EF4-FFF2-40B4-BE49-F238E27FC236}">
                  <a16:creationId xmlns:a16="http://schemas.microsoft.com/office/drawing/2014/main" id="{F4C4681D-CD4A-4B7D-88C5-E4D27ACD1572}"/>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1ACC649-2A2F-4278-AF54-D52CA0D1BB13}"/>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482770EF-C24A-4503-943B-B6996B05CE3B}"/>
              </a:ext>
            </a:extLst>
          </p:cNvPr>
          <p:cNvSpPr txBox="1"/>
          <p:nvPr/>
        </p:nvSpPr>
        <p:spPr>
          <a:xfrm>
            <a:off x="2943598" y="4582459"/>
            <a:ext cx="4640551" cy="132453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点进行概要阐述，并指明具有代表性的作者的年份。还要分别国内外研究现状评述研究的不足之处，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即还有哪方面没有涉及，是否有研究空白。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0E0AD27-BCB2-481B-907E-472A9D4326FF}"/>
              </a:ext>
            </a:extLst>
          </p:cNvPr>
          <p:cNvSpPr/>
          <p:nvPr/>
        </p:nvSpPr>
        <p:spPr>
          <a:xfrm>
            <a:off x="7715693" y="4582459"/>
            <a:ext cx="4277832" cy="132453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选题有关的专著和论文中的主要观点归类整理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706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213961" y="534304"/>
            <a:ext cx="2125903"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Results and Conclusions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结果与结论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D830926B-559A-448C-8C49-BDB24EA26FE9}"/>
              </a:ext>
            </a:extLst>
          </p:cNvPr>
          <p:cNvGrpSpPr/>
          <p:nvPr/>
        </p:nvGrpSpPr>
        <p:grpSpPr>
          <a:xfrm>
            <a:off x="3590442" y="1284142"/>
            <a:ext cx="5011118" cy="4948794"/>
            <a:chOff x="772936" y="1284142"/>
            <a:chExt cx="5011118" cy="4948794"/>
          </a:xfrm>
        </p:grpSpPr>
        <p:sp>
          <p:nvSpPr>
            <p:cNvPr id="2" name="矩形 1">
              <a:extLst>
                <a:ext uri="{FF2B5EF4-FFF2-40B4-BE49-F238E27FC236}">
                  <a16:creationId xmlns:a16="http://schemas.microsoft.com/office/drawing/2014/main" id="{8547C91A-05C5-4B6F-8C65-5B6E8A599DC5}"/>
                </a:ext>
              </a:extLst>
            </p:cNvPr>
            <p:cNvSpPr/>
            <p:nvPr/>
          </p:nvSpPr>
          <p:spPr>
            <a:xfrm>
              <a:off x="772936" y="1284142"/>
              <a:ext cx="5011118" cy="4948794"/>
            </a:xfrm>
            <a:prstGeom prst="rect">
              <a:avLst/>
            </a:prstGeom>
            <a:solidFill>
              <a:schemeClr val="bg1">
                <a:lumMod val="95000"/>
              </a:schemeClr>
            </a:solidFill>
            <a:ln w="38100">
              <a:solidFill>
                <a:schemeClr val="bg1"/>
              </a:solidFill>
            </a:ln>
            <a:effectLst>
              <a:outerShdw blurRad="101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394C01B-7EC6-45D8-878B-B632AA64CBDF}"/>
                </a:ext>
              </a:extLst>
            </p:cNvPr>
            <p:cNvSpPr/>
            <p:nvPr/>
          </p:nvSpPr>
          <p:spPr>
            <a:xfrm>
              <a:off x="1594345" y="2715177"/>
              <a:ext cx="3368298" cy="2002215"/>
            </a:xfrm>
            <a:prstGeom prst="rect">
              <a:avLst/>
            </a:prstGeom>
          </p:spPr>
          <p:txBody>
            <a:bodyPr wrap="square">
              <a:spAutoFit/>
            </a:bodyPr>
            <a:lstStyle/>
            <a:p>
              <a:pPr algn="ctr">
                <a:lnSpc>
                  <a:spcPct val="120000"/>
                </a:lnSpc>
                <a:defRPr/>
              </a:pPr>
              <a:r>
                <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rPr>
                <a:t>这里放你的截图</a:t>
              </a:r>
              <a:endParaRPr lang="en-US" altLang="zh-CN" sz="5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12" name="直接连接符 11">
            <a:extLst>
              <a:ext uri="{FF2B5EF4-FFF2-40B4-BE49-F238E27FC236}">
                <a16:creationId xmlns:a16="http://schemas.microsoft.com/office/drawing/2014/main" id="{8686CCEA-57A8-46FF-B8DA-3F12791F25AC}"/>
              </a:ext>
            </a:extLst>
          </p:cNvPr>
          <p:cNvCxnSpPr/>
          <p:nvPr/>
        </p:nvCxnSpPr>
        <p:spPr>
          <a:xfrm flipH="1">
            <a:off x="2975675" y="1921790"/>
            <a:ext cx="1766806" cy="0"/>
          </a:xfrm>
          <a:prstGeom prst="line">
            <a:avLst/>
          </a:prstGeom>
          <a:ln>
            <a:solidFill>
              <a:srgbClr val="9E0000"/>
            </a:solidFill>
            <a:tailEnd type="ova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C985F3-1694-4C52-BDA4-D8FD5EB22F21}"/>
              </a:ext>
            </a:extLst>
          </p:cNvPr>
          <p:cNvSpPr txBox="1"/>
          <p:nvPr/>
        </p:nvSpPr>
        <p:spPr>
          <a:xfrm>
            <a:off x="528668" y="1769172"/>
            <a:ext cx="2402657" cy="106182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2" name="直接连接符 21">
            <a:extLst>
              <a:ext uri="{FF2B5EF4-FFF2-40B4-BE49-F238E27FC236}">
                <a16:creationId xmlns:a16="http://schemas.microsoft.com/office/drawing/2014/main" id="{294D0EE3-64B0-498C-BBE9-636CD68CAC45}"/>
              </a:ext>
            </a:extLst>
          </p:cNvPr>
          <p:cNvCxnSpPr/>
          <p:nvPr/>
        </p:nvCxnSpPr>
        <p:spPr>
          <a:xfrm flipH="1">
            <a:off x="2975675" y="4507424"/>
            <a:ext cx="1766806" cy="0"/>
          </a:xfrm>
          <a:prstGeom prst="line">
            <a:avLst/>
          </a:prstGeom>
          <a:ln>
            <a:solidFill>
              <a:srgbClr val="9E0000"/>
            </a:solidFill>
            <a:tailEnd type="ova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65C2E88-671D-4631-BCA2-94B0A073A181}"/>
              </a:ext>
            </a:extLst>
          </p:cNvPr>
          <p:cNvSpPr txBox="1"/>
          <p:nvPr/>
        </p:nvSpPr>
        <p:spPr>
          <a:xfrm>
            <a:off x="528668" y="4334626"/>
            <a:ext cx="2402657" cy="106182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B1269539-F9FA-41BF-AE4B-6F81918596C3}"/>
              </a:ext>
            </a:extLst>
          </p:cNvPr>
          <p:cNvCxnSpPr/>
          <p:nvPr/>
        </p:nvCxnSpPr>
        <p:spPr>
          <a:xfrm flipH="1">
            <a:off x="7450375" y="3719477"/>
            <a:ext cx="1766806" cy="0"/>
          </a:xfrm>
          <a:prstGeom prst="line">
            <a:avLst/>
          </a:prstGeom>
          <a:ln>
            <a:solidFill>
              <a:srgbClr val="9E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44DCF12-82D0-401E-94FE-6019512BF11F}"/>
              </a:ext>
            </a:extLst>
          </p:cNvPr>
          <p:cNvSpPr txBox="1"/>
          <p:nvPr/>
        </p:nvSpPr>
        <p:spPr>
          <a:xfrm>
            <a:off x="9382825" y="3533370"/>
            <a:ext cx="2402657" cy="106182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760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213961" y="534304"/>
            <a:ext cx="2125903"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Results and Conclusions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结果与结论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2C754475-C09C-4235-B9CB-DADC24EE7B99}"/>
              </a:ext>
            </a:extLst>
          </p:cNvPr>
          <p:cNvGrpSpPr/>
          <p:nvPr/>
        </p:nvGrpSpPr>
        <p:grpSpPr>
          <a:xfrm>
            <a:off x="5879024" y="1293451"/>
            <a:ext cx="5472223" cy="5139381"/>
            <a:chOff x="6096000" y="1284142"/>
            <a:chExt cx="5472223" cy="5139381"/>
          </a:xfrm>
        </p:grpSpPr>
        <p:sp>
          <p:nvSpPr>
            <p:cNvPr id="2" name="矩形 1">
              <a:extLst>
                <a:ext uri="{FF2B5EF4-FFF2-40B4-BE49-F238E27FC236}">
                  <a16:creationId xmlns:a16="http://schemas.microsoft.com/office/drawing/2014/main" id="{8547C91A-05C5-4B6F-8C65-5B6E8A599DC5}"/>
                </a:ext>
              </a:extLst>
            </p:cNvPr>
            <p:cNvSpPr/>
            <p:nvPr/>
          </p:nvSpPr>
          <p:spPr>
            <a:xfrm>
              <a:off x="6096000" y="1284142"/>
              <a:ext cx="5472223" cy="5139381"/>
            </a:xfrm>
            <a:prstGeom prst="rect">
              <a:avLst/>
            </a:prstGeom>
            <a:solidFill>
              <a:schemeClr val="bg1">
                <a:lumMod val="95000"/>
              </a:schemeClr>
            </a:solidFill>
            <a:ln w="38100">
              <a:solidFill>
                <a:schemeClr val="bg1"/>
              </a:solidFill>
            </a:ln>
            <a:effectLst>
              <a:outerShdw blurRad="101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图表 18">
              <a:extLst>
                <a:ext uri="{FF2B5EF4-FFF2-40B4-BE49-F238E27FC236}">
                  <a16:creationId xmlns:a16="http://schemas.microsoft.com/office/drawing/2014/main" id="{F753EFD3-032C-42D5-B685-777A799DA44D}"/>
                </a:ext>
              </a:extLst>
            </p:cNvPr>
            <p:cNvGraphicFramePr/>
            <p:nvPr>
              <p:extLst>
                <p:ext uri="{D42A27DB-BD31-4B8C-83A1-F6EECF244321}">
                  <p14:modId xmlns:p14="http://schemas.microsoft.com/office/powerpoint/2010/main" val="4004139199"/>
                </p:ext>
              </p:extLst>
            </p:nvPr>
          </p:nvGraphicFramePr>
          <p:xfrm>
            <a:off x="6460871" y="1608904"/>
            <a:ext cx="4742481" cy="4489857"/>
          </p:xfrm>
          <a:graphic>
            <a:graphicData uri="http://schemas.openxmlformats.org/drawingml/2006/chart">
              <c:chart xmlns:c="http://schemas.openxmlformats.org/drawingml/2006/chart" xmlns:r="http://schemas.openxmlformats.org/officeDocument/2006/relationships" r:id="rId2"/>
            </a:graphicData>
          </a:graphic>
        </p:graphicFrame>
      </p:grpSp>
      <p:sp>
        <p:nvSpPr>
          <p:cNvPr id="21" name="矩形 20">
            <a:extLst>
              <a:ext uri="{FF2B5EF4-FFF2-40B4-BE49-F238E27FC236}">
                <a16:creationId xmlns:a16="http://schemas.microsoft.com/office/drawing/2014/main" id="{EFBD8BFE-AA86-4C6D-93A2-8FB32DDBF24E}"/>
              </a:ext>
            </a:extLst>
          </p:cNvPr>
          <p:cNvSpPr/>
          <p:nvPr/>
        </p:nvSpPr>
        <p:spPr>
          <a:xfrm>
            <a:off x="1132876" y="1938217"/>
            <a:ext cx="1980029"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conclusion</a:t>
            </a:r>
          </a:p>
        </p:txBody>
      </p:sp>
      <p:sp>
        <p:nvSpPr>
          <p:cNvPr id="22" name="矩形 21">
            <a:extLst>
              <a:ext uri="{FF2B5EF4-FFF2-40B4-BE49-F238E27FC236}">
                <a16:creationId xmlns:a16="http://schemas.microsoft.com/office/drawing/2014/main" id="{94C54DBD-2975-40BA-AFEE-F999F57F5810}"/>
              </a:ext>
            </a:extLst>
          </p:cNvPr>
          <p:cNvSpPr/>
          <p:nvPr/>
        </p:nvSpPr>
        <p:spPr>
          <a:xfrm>
            <a:off x="982913" y="1808250"/>
            <a:ext cx="2374196" cy="461665"/>
          </a:xfrm>
          <a:prstGeom prst="rect">
            <a:avLst/>
          </a:prstGeom>
        </p:spPr>
        <p:txBody>
          <a:bodyPr wrap="square">
            <a:spAutoFit/>
          </a:bodyPr>
          <a:lstStyle/>
          <a:p>
            <a:pPr>
              <a:defRPr/>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结论</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23" name="组合 22">
            <a:extLst>
              <a:ext uri="{FF2B5EF4-FFF2-40B4-BE49-F238E27FC236}">
                <a16:creationId xmlns:a16="http://schemas.microsoft.com/office/drawing/2014/main" id="{9BBA3ABB-B56A-4A2A-B317-F3F7419D4B4A}"/>
              </a:ext>
            </a:extLst>
          </p:cNvPr>
          <p:cNvGrpSpPr/>
          <p:nvPr/>
        </p:nvGrpSpPr>
        <p:grpSpPr>
          <a:xfrm rot="16200000" flipH="1">
            <a:off x="832949" y="1728760"/>
            <a:ext cx="299927" cy="299927"/>
            <a:chOff x="323852" y="253076"/>
            <a:chExt cx="516122" cy="516122"/>
          </a:xfrm>
        </p:grpSpPr>
        <p:cxnSp>
          <p:nvCxnSpPr>
            <p:cNvPr id="25" name="直接连接符 24">
              <a:extLst>
                <a:ext uri="{FF2B5EF4-FFF2-40B4-BE49-F238E27FC236}">
                  <a16:creationId xmlns:a16="http://schemas.microsoft.com/office/drawing/2014/main" id="{F071930A-9720-4651-8D1E-040C1B41A564}"/>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1E7D91C-E1DB-44E3-93AC-1C552BD8A271}"/>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141514AE-4FF3-46C6-BD13-FED80BD4D379}"/>
              </a:ext>
            </a:extLst>
          </p:cNvPr>
          <p:cNvSpPr txBox="1"/>
          <p:nvPr/>
        </p:nvSpPr>
        <p:spPr>
          <a:xfrm>
            <a:off x="755458" y="2645880"/>
            <a:ext cx="4234998" cy="261302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并从中选择最具有代表性的作者。在写毕业论文时，对这些主要观点进行概要阐述，并指明具有代表性的作者和其发表观点的年份。还要分别国内外研究现状评述研究的不足之处，即还有哪方面没有涉及，是否有研究空白，或者研究不深入，还有哪些理论问题没有解决，或者在研究方法上还有什么缺陷，需要进一步研究。</a:t>
            </a:r>
          </a:p>
        </p:txBody>
      </p:sp>
      <p:sp>
        <p:nvSpPr>
          <p:cNvPr id="14" name="椭圆 13">
            <a:extLst>
              <a:ext uri="{FF2B5EF4-FFF2-40B4-BE49-F238E27FC236}">
                <a16:creationId xmlns:a16="http://schemas.microsoft.com/office/drawing/2014/main" id="{980B02A4-F2DC-4D59-A749-3CFBAE276733}"/>
              </a:ext>
            </a:extLst>
          </p:cNvPr>
          <p:cNvSpPr/>
          <p:nvPr/>
        </p:nvSpPr>
        <p:spPr>
          <a:xfrm>
            <a:off x="813393" y="5682580"/>
            <a:ext cx="319483" cy="319483"/>
          </a:xfrm>
          <a:prstGeom prst="ellipse">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81742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213961" y="534304"/>
            <a:ext cx="2125903"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Results and Conclusions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结果与结论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061AE91-A8F8-4868-8A69-D46A7BCCCF23}"/>
              </a:ext>
            </a:extLst>
          </p:cNvPr>
          <p:cNvSpPr/>
          <p:nvPr/>
        </p:nvSpPr>
        <p:spPr>
          <a:xfrm>
            <a:off x="7444858" y="2229896"/>
            <a:ext cx="1980029"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conclusion</a:t>
            </a:r>
          </a:p>
        </p:txBody>
      </p:sp>
      <p:sp>
        <p:nvSpPr>
          <p:cNvPr id="29" name="矩形 28">
            <a:extLst>
              <a:ext uri="{FF2B5EF4-FFF2-40B4-BE49-F238E27FC236}">
                <a16:creationId xmlns:a16="http://schemas.microsoft.com/office/drawing/2014/main" id="{3DD9BB41-FE1A-47C3-9804-45FB767932D4}"/>
              </a:ext>
            </a:extLst>
          </p:cNvPr>
          <p:cNvSpPr/>
          <p:nvPr/>
        </p:nvSpPr>
        <p:spPr>
          <a:xfrm>
            <a:off x="7294895" y="2099929"/>
            <a:ext cx="2374196" cy="461665"/>
          </a:xfrm>
          <a:prstGeom prst="rect">
            <a:avLst/>
          </a:prstGeom>
        </p:spPr>
        <p:txBody>
          <a:bodyPr wrap="square">
            <a:spAutoFit/>
          </a:bodyPr>
          <a:lstStyle/>
          <a:p>
            <a:pPr>
              <a:defRPr/>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结论</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30" name="组合 29">
            <a:extLst>
              <a:ext uri="{FF2B5EF4-FFF2-40B4-BE49-F238E27FC236}">
                <a16:creationId xmlns:a16="http://schemas.microsoft.com/office/drawing/2014/main" id="{B6F9DAA7-7D0E-4630-87B0-C1E9899D1688}"/>
              </a:ext>
            </a:extLst>
          </p:cNvPr>
          <p:cNvGrpSpPr/>
          <p:nvPr/>
        </p:nvGrpSpPr>
        <p:grpSpPr>
          <a:xfrm rot="16200000" flipH="1">
            <a:off x="7144931" y="2020439"/>
            <a:ext cx="299927" cy="299927"/>
            <a:chOff x="323852" y="253076"/>
            <a:chExt cx="516122" cy="516122"/>
          </a:xfrm>
        </p:grpSpPr>
        <p:cxnSp>
          <p:nvCxnSpPr>
            <p:cNvPr id="37" name="直接连接符 36">
              <a:extLst>
                <a:ext uri="{FF2B5EF4-FFF2-40B4-BE49-F238E27FC236}">
                  <a16:creationId xmlns:a16="http://schemas.microsoft.com/office/drawing/2014/main" id="{F4C4681D-CD4A-4B7D-88C5-E4D27ACD1572}"/>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1ACC649-2A2F-4278-AF54-D52CA0D1BB13}"/>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482770EF-C24A-4503-943B-B6996B05CE3B}"/>
              </a:ext>
            </a:extLst>
          </p:cNvPr>
          <p:cNvSpPr txBox="1"/>
          <p:nvPr/>
        </p:nvSpPr>
        <p:spPr>
          <a:xfrm>
            <a:off x="7144931" y="2960172"/>
            <a:ext cx="4640551" cy="267765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选题有关的专著和论文中的主要观点归类整理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点进行概要阐述，并指明具有代表性的作者的年份。还要分别国内外研究现状评述研究的不足之处，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即还有哪方面没有涉及，是否有研究空白。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F112F2F7-7CAC-424C-9BA0-259B53755863}"/>
              </a:ext>
            </a:extLst>
          </p:cNvPr>
          <p:cNvCxnSpPr/>
          <p:nvPr/>
        </p:nvCxnSpPr>
        <p:spPr>
          <a:xfrm flipV="1">
            <a:off x="497541" y="1866419"/>
            <a:ext cx="0" cy="3777285"/>
          </a:xfrm>
          <a:prstGeom prst="straightConnector1">
            <a:avLst/>
          </a:prstGeom>
          <a:ln w="12700">
            <a:solidFill>
              <a:srgbClr val="03448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C06B28A-9354-4618-85B1-F67DC1AAC46B}"/>
              </a:ext>
            </a:extLst>
          </p:cNvPr>
          <p:cNvCxnSpPr/>
          <p:nvPr/>
        </p:nvCxnSpPr>
        <p:spPr>
          <a:xfrm>
            <a:off x="497541" y="5643704"/>
            <a:ext cx="5970494" cy="0"/>
          </a:xfrm>
          <a:prstGeom prst="straightConnector1">
            <a:avLst/>
          </a:prstGeom>
          <a:ln w="12700">
            <a:solidFill>
              <a:srgbClr val="03448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3E767C5-76F9-4B8F-9EB8-85A35F485879}"/>
              </a:ext>
            </a:extLst>
          </p:cNvPr>
          <p:cNvCxnSpPr/>
          <p:nvPr/>
        </p:nvCxnSpPr>
        <p:spPr>
          <a:xfrm>
            <a:off x="497541" y="3707423"/>
            <a:ext cx="58629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AA4B140-4153-49DE-B7E5-BE3208C1E22A}"/>
              </a:ext>
            </a:extLst>
          </p:cNvPr>
          <p:cNvCxnSpPr/>
          <p:nvPr/>
        </p:nvCxnSpPr>
        <p:spPr>
          <a:xfrm flipV="1">
            <a:off x="3469341" y="1866419"/>
            <a:ext cx="0" cy="37893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891F322-C26B-4A19-A38F-37E8D290EB54}"/>
              </a:ext>
            </a:extLst>
          </p:cNvPr>
          <p:cNvSpPr/>
          <p:nvPr/>
        </p:nvSpPr>
        <p:spPr>
          <a:xfrm>
            <a:off x="1161445" y="2907879"/>
            <a:ext cx="1657441"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YOUR TITLE HERE</a:t>
            </a:r>
          </a:p>
        </p:txBody>
      </p:sp>
      <p:sp>
        <p:nvSpPr>
          <p:cNvPr id="33" name="矩形 32">
            <a:extLst>
              <a:ext uri="{FF2B5EF4-FFF2-40B4-BE49-F238E27FC236}">
                <a16:creationId xmlns:a16="http://schemas.microsoft.com/office/drawing/2014/main" id="{9E8EEC77-9912-4F40-A644-15C5BEFD8F9F}"/>
              </a:ext>
            </a:extLst>
          </p:cNvPr>
          <p:cNvSpPr/>
          <p:nvPr/>
        </p:nvSpPr>
        <p:spPr>
          <a:xfrm>
            <a:off x="700029" y="2355829"/>
            <a:ext cx="2580272" cy="523220"/>
          </a:xfrm>
          <a:prstGeom prst="rect">
            <a:avLst/>
          </a:prstGeom>
        </p:spPr>
        <p:txBody>
          <a:bodyPr wrap="square">
            <a:spAutoFit/>
          </a:bodyPr>
          <a:lstStyle/>
          <a:p>
            <a:pPr algn="ct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请填写标题</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A925E69A-F535-4117-BEA9-DFD9970578DF}"/>
              </a:ext>
            </a:extLst>
          </p:cNvPr>
          <p:cNvSpPr/>
          <p:nvPr/>
        </p:nvSpPr>
        <p:spPr>
          <a:xfrm>
            <a:off x="4099493" y="2907879"/>
            <a:ext cx="1657441"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YOUR TITLE HERE</a:t>
            </a:r>
          </a:p>
        </p:txBody>
      </p:sp>
      <p:sp>
        <p:nvSpPr>
          <p:cNvPr id="35" name="矩形 34">
            <a:extLst>
              <a:ext uri="{FF2B5EF4-FFF2-40B4-BE49-F238E27FC236}">
                <a16:creationId xmlns:a16="http://schemas.microsoft.com/office/drawing/2014/main" id="{103722D6-AEEE-4EF2-9E7D-35A5BC1C7A20}"/>
              </a:ext>
            </a:extLst>
          </p:cNvPr>
          <p:cNvSpPr/>
          <p:nvPr/>
        </p:nvSpPr>
        <p:spPr>
          <a:xfrm>
            <a:off x="3638077" y="2355829"/>
            <a:ext cx="2580272" cy="523220"/>
          </a:xfrm>
          <a:prstGeom prst="rect">
            <a:avLst/>
          </a:prstGeom>
        </p:spPr>
        <p:txBody>
          <a:bodyPr wrap="square">
            <a:spAutoFit/>
          </a:bodyPr>
          <a:lstStyle/>
          <a:p>
            <a:pPr algn="ct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请填写标题</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2AA556FA-D8B0-4292-80A1-A8E1C3355EBC}"/>
              </a:ext>
            </a:extLst>
          </p:cNvPr>
          <p:cNvSpPr/>
          <p:nvPr/>
        </p:nvSpPr>
        <p:spPr>
          <a:xfrm>
            <a:off x="1161445" y="4775378"/>
            <a:ext cx="1657441"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YOUR TITLE HERE</a:t>
            </a:r>
          </a:p>
        </p:txBody>
      </p:sp>
      <p:sp>
        <p:nvSpPr>
          <p:cNvPr id="40" name="矩形 39">
            <a:extLst>
              <a:ext uri="{FF2B5EF4-FFF2-40B4-BE49-F238E27FC236}">
                <a16:creationId xmlns:a16="http://schemas.microsoft.com/office/drawing/2014/main" id="{72608C15-67DF-49F1-867D-91A06DCCA355}"/>
              </a:ext>
            </a:extLst>
          </p:cNvPr>
          <p:cNvSpPr/>
          <p:nvPr/>
        </p:nvSpPr>
        <p:spPr>
          <a:xfrm>
            <a:off x="700029" y="4223328"/>
            <a:ext cx="2580272" cy="523220"/>
          </a:xfrm>
          <a:prstGeom prst="rect">
            <a:avLst/>
          </a:prstGeom>
        </p:spPr>
        <p:txBody>
          <a:bodyPr wrap="square">
            <a:spAutoFit/>
          </a:bodyPr>
          <a:lstStyle/>
          <a:p>
            <a:pPr algn="ct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请填写标题</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F4320C3-068B-45F3-AE46-8BC85A08C48A}"/>
              </a:ext>
            </a:extLst>
          </p:cNvPr>
          <p:cNvSpPr/>
          <p:nvPr/>
        </p:nvSpPr>
        <p:spPr>
          <a:xfrm>
            <a:off x="4099493" y="4775378"/>
            <a:ext cx="1657441"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YOUR TITLE HERE</a:t>
            </a:r>
          </a:p>
        </p:txBody>
      </p:sp>
      <p:sp>
        <p:nvSpPr>
          <p:cNvPr id="44" name="矩形 43">
            <a:extLst>
              <a:ext uri="{FF2B5EF4-FFF2-40B4-BE49-F238E27FC236}">
                <a16:creationId xmlns:a16="http://schemas.microsoft.com/office/drawing/2014/main" id="{7F6E0118-E75B-423B-A9AC-55647BE0BCA5}"/>
              </a:ext>
            </a:extLst>
          </p:cNvPr>
          <p:cNvSpPr/>
          <p:nvPr/>
        </p:nvSpPr>
        <p:spPr>
          <a:xfrm>
            <a:off x="3638077" y="4223328"/>
            <a:ext cx="2580272" cy="523220"/>
          </a:xfrm>
          <a:prstGeom prst="rect">
            <a:avLst/>
          </a:prstGeom>
        </p:spPr>
        <p:txBody>
          <a:bodyPr wrap="square">
            <a:spAutoFit/>
          </a:bodyPr>
          <a:lstStyle/>
          <a:p>
            <a:pPr algn="ct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请填写标题</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2828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505851F-5E55-4866-BE48-A482C310B540}"/>
              </a:ext>
            </a:extLst>
          </p:cNvPr>
          <p:cNvSpPr/>
          <p:nvPr/>
        </p:nvSpPr>
        <p:spPr>
          <a:xfrm>
            <a:off x="7528560" y="0"/>
            <a:ext cx="466344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7BC8FC9-7BE1-4128-AFD1-FF8D7FA4CDB3}"/>
              </a:ext>
            </a:extLst>
          </p:cNvPr>
          <p:cNvSpPr/>
          <p:nvPr/>
        </p:nvSpPr>
        <p:spPr>
          <a:xfrm>
            <a:off x="3213961" y="534304"/>
            <a:ext cx="2125903"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Results and Conclusions</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结果与结论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29744B1D-6592-4D47-AE91-ABEFE25E8684}"/>
              </a:ext>
            </a:extLst>
          </p:cNvPr>
          <p:cNvSpPr/>
          <p:nvPr/>
        </p:nvSpPr>
        <p:spPr>
          <a:xfrm>
            <a:off x="2377301" y="2859249"/>
            <a:ext cx="2558874" cy="2558874"/>
          </a:xfrm>
          <a:prstGeom prst="ellipse">
            <a:avLst/>
          </a:prstGeom>
          <a:noFill/>
          <a:ln>
            <a:solidFill>
              <a:srgbClr val="02356E">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13506D7-4AE2-4DA2-A5FE-EA615EFF3B32}"/>
              </a:ext>
            </a:extLst>
          </p:cNvPr>
          <p:cNvSpPr/>
          <p:nvPr/>
        </p:nvSpPr>
        <p:spPr>
          <a:xfrm>
            <a:off x="2050957" y="2532905"/>
            <a:ext cx="3211564" cy="3211562"/>
          </a:xfrm>
          <a:prstGeom prst="ellipse">
            <a:avLst/>
          </a:prstGeom>
          <a:noFill/>
          <a:ln w="12700" cap="flat" cmpd="sng" algn="ctr">
            <a:solidFill>
              <a:srgbClr val="02356E">
                <a:alpha val="14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7" name="椭圆 36">
            <a:extLst>
              <a:ext uri="{FF2B5EF4-FFF2-40B4-BE49-F238E27FC236}">
                <a16:creationId xmlns:a16="http://schemas.microsoft.com/office/drawing/2014/main" id="{DCFA2847-BDE3-456B-A72C-EEF1BCB2315B}"/>
              </a:ext>
            </a:extLst>
          </p:cNvPr>
          <p:cNvSpPr/>
          <p:nvPr/>
        </p:nvSpPr>
        <p:spPr>
          <a:xfrm>
            <a:off x="1504307" y="1986255"/>
            <a:ext cx="4304862" cy="4304862"/>
          </a:xfrm>
          <a:prstGeom prst="ellipse">
            <a:avLst/>
          </a:prstGeom>
          <a:noFill/>
          <a:ln w="12700" cap="flat" cmpd="sng" algn="ctr">
            <a:solidFill>
              <a:srgbClr val="02356E">
                <a:alpha val="4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椭圆 23">
            <a:extLst>
              <a:ext uri="{FF2B5EF4-FFF2-40B4-BE49-F238E27FC236}">
                <a16:creationId xmlns:a16="http://schemas.microsoft.com/office/drawing/2014/main" id="{AF19EE1E-2D97-483C-8AA1-12C5FBE8BBE6}"/>
              </a:ext>
            </a:extLst>
          </p:cNvPr>
          <p:cNvSpPr/>
          <p:nvPr/>
        </p:nvSpPr>
        <p:spPr>
          <a:xfrm>
            <a:off x="835566" y="1317514"/>
            <a:ext cx="5642344" cy="5642344"/>
          </a:xfrm>
          <a:prstGeom prst="ellipse">
            <a:avLst/>
          </a:prstGeom>
          <a:noFill/>
          <a:ln>
            <a:solidFill>
              <a:srgbClr val="02356E">
                <a:alpha val="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C2B53DA-8B67-49AF-92F3-DDE84124768F}"/>
              </a:ext>
            </a:extLst>
          </p:cNvPr>
          <p:cNvSpPr/>
          <p:nvPr/>
        </p:nvSpPr>
        <p:spPr>
          <a:xfrm>
            <a:off x="2499923" y="1769451"/>
            <a:ext cx="2313630" cy="1314450"/>
          </a:xfrm>
          <a:prstGeom prst="rect">
            <a:avLst/>
          </a:prstGeom>
          <a:solidFill>
            <a:schemeClr val="bg1"/>
          </a:solidFill>
          <a:ln>
            <a:noFill/>
          </a:ln>
          <a:effectLst>
            <a:outerShdw blurRad="76200" algn="ctr" rotWithShape="0">
              <a:srgbClr val="03448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605C23D-8850-4118-8292-3CAC5B428A68}"/>
              </a:ext>
            </a:extLst>
          </p:cNvPr>
          <p:cNvSpPr/>
          <p:nvPr/>
        </p:nvSpPr>
        <p:spPr>
          <a:xfrm>
            <a:off x="2565024" y="2568109"/>
            <a:ext cx="2183427" cy="400110"/>
          </a:xfrm>
          <a:prstGeom prst="rect">
            <a:avLst/>
          </a:prstGeom>
        </p:spPr>
        <p:txBody>
          <a:bodyPr wrap="square">
            <a:spAutoFit/>
          </a:bodyPr>
          <a:lstStyle/>
          <a:p>
            <a:pPr algn="ctr">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你的小标题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ADE933C6-6D42-4AEA-8E58-85CC839CAC13}"/>
              </a:ext>
            </a:extLst>
          </p:cNvPr>
          <p:cNvSpPr/>
          <p:nvPr/>
        </p:nvSpPr>
        <p:spPr>
          <a:xfrm>
            <a:off x="3370329" y="1939959"/>
            <a:ext cx="392891" cy="39289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a:extLst>
              <a:ext uri="{FF2B5EF4-FFF2-40B4-BE49-F238E27FC236}">
                <a16:creationId xmlns:a16="http://schemas.microsoft.com/office/drawing/2014/main" id="{969B9808-5D15-4418-8EF5-F2DB4C1BD81D}"/>
              </a:ext>
            </a:extLst>
          </p:cNvPr>
          <p:cNvSpPr>
            <a:spLocks noEditPoints="1"/>
          </p:cNvSpPr>
          <p:nvPr/>
        </p:nvSpPr>
        <p:spPr bwMode="auto">
          <a:xfrm flipH="1">
            <a:off x="3486543" y="1942343"/>
            <a:ext cx="394677" cy="460086"/>
          </a:xfrm>
          <a:custGeom>
            <a:avLst/>
            <a:gdLst>
              <a:gd name="T0" fmla="*/ 300 w 600"/>
              <a:gd name="T1" fmla="*/ 700 h 700"/>
              <a:gd name="T2" fmla="*/ 291 w 600"/>
              <a:gd name="T3" fmla="*/ 696 h 700"/>
              <a:gd name="T4" fmla="*/ 0 w 600"/>
              <a:gd name="T5" fmla="*/ 385 h 700"/>
              <a:gd name="T6" fmla="*/ 0 w 600"/>
              <a:gd name="T7" fmla="*/ 382 h 700"/>
              <a:gd name="T8" fmla="*/ 0 w 600"/>
              <a:gd name="T9" fmla="*/ 101 h 700"/>
              <a:gd name="T10" fmla="*/ 300 w 600"/>
              <a:gd name="T11" fmla="*/ 0 h 700"/>
              <a:gd name="T12" fmla="*/ 600 w 600"/>
              <a:gd name="T13" fmla="*/ 101 h 700"/>
              <a:gd name="T14" fmla="*/ 600 w 600"/>
              <a:gd name="T15" fmla="*/ 385 h 700"/>
              <a:gd name="T16" fmla="*/ 309 w 600"/>
              <a:gd name="T17" fmla="*/ 696 h 700"/>
              <a:gd name="T18" fmla="*/ 300 w 600"/>
              <a:gd name="T19" fmla="*/ 700 h 700"/>
              <a:gd name="T20" fmla="*/ 55 w 600"/>
              <a:gd name="T21" fmla="*/ 381 h 700"/>
              <a:gd name="T22" fmla="*/ 300 w 600"/>
              <a:gd name="T23" fmla="*/ 640 h 700"/>
              <a:gd name="T24" fmla="*/ 545 w 600"/>
              <a:gd name="T25" fmla="*/ 381 h 700"/>
              <a:gd name="T26" fmla="*/ 545 w 600"/>
              <a:gd name="T27" fmla="*/ 142 h 700"/>
              <a:gd name="T28" fmla="*/ 300 w 600"/>
              <a:gd name="T29" fmla="*/ 59 h 700"/>
              <a:gd name="T30" fmla="*/ 55 w 600"/>
              <a:gd name="T31" fmla="*/ 142 h 700"/>
              <a:gd name="T32" fmla="*/ 55 w 600"/>
              <a:gd name="T33" fmla="*/ 381 h 700"/>
              <a:gd name="T34" fmla="*/ 321 w 600"/>
              <a:gd name="T35" fmla="*/ 304 h 700"/>
              <a:gd name="T36" fmla="*/ 321 w 600"/>
              <a:gd name="T37" fmla="*/ 175 h 700"/>
              <a:gd name="T38" fmla="*/ 279 w 600"/>
              <a:gd name="T39" fmla="*/ 175 h 700"/>
              <a:gd name="T40" fmla="*/ 279 w 600"/>
              <a:gd name="T41" fmla="*/ 304 h 700"/>
              <a:gd name="T42" fmla="*/ 150 w 600"/>
              <a:gd name="T43" fmla="*/ 304 h 700"/>
              <a:gd name="T44" fmla="*/ 150 w 600"/>
              <a:gd name="T45" fmla="*/ 346 h 700"/>
              <a:gd name="T46" fmla="*/ 279 w 600"/>
              <a:gd name="T47" fmla="*/ 346 h 700"/>
              <a:gd name="T48" fmla="*/ 279 w 600"/>
              <a:gd name="T49" fmla="*/ 475 h 700"/>
              <a:gd name="T50" fmla="*/ 321 w 600"/>
              <a:gd name="T51" fmla="*/ 475 h 700"/>
              <a:gd name="T52" fmla="*/ 321 w 600"/>
              <a:gd name="T53" fmla="*/ 346 h 700"/>
              <a:gd name="T54" fmla="*/ 450 w 600"/>
              <a:gd name="T55" fmla="*/ 346 h 700"/>
              <a:gd name="T56" fmla="*/ 450 w 600"/>
              <a:gd name="T57" fmla="*/ 304 h 700"/>
              <a:gd name="T58" fmla="*/ 321 w 600"/>
              <a:gd name="T59" fmla="*/ 30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0" h="700">
                <a:moveTo>
                  <a:pt x="300" y="700"/>
                </a:moveTo>
                <a:cubicBezTo>
                  <a:pt x="291" y="696"/>
                  <a:pt x="291" y="696"/>
                  <a:pt x="291" y="696"/>
                </a:cubicBezTo>
                <a:cubicBezTo>
                  <a:pt x="24" y="597"/>
                  <a:pt x="1" y="394"/>
                  <a:pt x="0" y="385"/>
                </a:cubicBezTo>
                <a:cubicBezTo>
                  <a:pt x="0" y="382"/>
                  <a:pt x="0" y="382"/>
                  <a:pt x="0" y="382"/>
                </a:cubicBezTo>
                <a:cubicBezTo>
                  <a:pt x="0" y="101"/>
                  <a:pt x="0" y="101"/>
                  <a:pt x="0" y="101"/>
                </a:cubicBezTo>
                <a:cubicBezTo>
                  <a:pt x="300" y="0"/>
                  <a:pt x="300" y="0"/>
                  <a:pt x="300" y="0"/>
                </a:cubicBezTo>
                <a:cubicBezTo>
                  <a:pt x="600" y="101"/>
                  <a:pt x="600" y="101"/>
                  <a:pt x="600" y="101"/>
                </a:cubicBezTo>
                <a:cubicBezTo>
                  <a:pt x="600" y="385"/>
                  <a:pt x="600" y="385"/>
                  <a:pt x="600" y="385"/>
                </a:cubicBezTo>
                <a:cubicBezTo>
                  <a:pt x="599" y="394"/>
                  <a:pt x="576" y="597"/>
                  <a:pt x="309" y="696"/>
                </a:cubicBezTo>
                <a:cubicBezTo>
                  <a:pt x="300" y="700"/>
                  <a:pt x="300" y="700"/>
                  <a:pt x="300" y="700"/>
                </a:cubicBezTo>
                <a:close/>
                <a:moveTo>
                  <a:pt x="55" y="381"/>
                </a:moveTo>
                <a:cubicBezTo>
                  <a:pt x="57" y="397"/>
                  <a:pt x="83" y="555"/>
                  <a:pt x="300" y="640"/>
                </a:cubicBezTo>
                <a:cubicBezTo>
                  <a:pt x="516" y="556"/>
                  <a:pt x="543" y="396"/>
                  <a:pt x="545" y="381"/>
                </a:cubicBezTo>
                <a:cubicBezTo>
                  <a:pt x="545" y="142"/>
                  <a:pt x="545" y="142"/>
                  <a:pt x="545" y="142"/>
                </a:cubicBezTo>
                <a:cubicBezTo>
                  <a:pt x="300" y="59"/>
                  <a:pt x="300" y="59"/>
                  <a:pt x="300" y="59"/>
                </a:cubicBezTo>
                <a:cubicBezTo>
                  <a:pt x="55" y="142"/>
                  <a:pt x="55" y="142"/>
                  <a:pt x="55" y="142"/>
                </a:cubicBezTo>
                <a:cubicBezTo>
                  <a:pt x="55" y="381"/>
                  <a:pt x="55" y="381"/>
                  <a:pt x="55" y="381"/>
                </a:cubicBezTo>
                <a:close/>
                <a:moveTo>
                  <a:pt x="321" y="304"/>
                </a:moveTo>
                <a:cubicBezTo>
                  <a:pt x="321" y="175"/>
                  <a:pt x="321" y="175"/>
                  <a:pt x="321" y="175"/>
                </a:cubicBezTo>
                <a:cubicBezTo>
                  <a:pt x="279" y="175"/>
                  <a:pt x="279" y="175"/>
                  <a:pt x="279" y="175"/>
                </a:cubicBezTo>
                <a:cubicBezTo>
                  <a:pt x="279" y="304"/>
                  <a:pt x="279" y="304"/>
                  <a:pt x="279" y="304"/>
                </a:cubicBezTo>
                <a:cubicBezTo>
                  <a:pt x="150" y="304"/>
                  <a:pt x="150" y="304"/>
                  <a:pt x="150" y="304"/>
                </a:cubicBezTo>
                <a:cubicBezTo>
                  <a:pt x="150" y="346"/>
                  <a:pt x="150" y="346"/>
                  <a:pt x="150" y="346"/>
                </a:cubicBezTo>
                <a:cubicBezTo>
                  <a:pt x="279" y="346"/>
                  <a:pt x="279" y="346"/>
                  <a:pt x="279" y="346"/>
                </a:cubicBezTo>
                <a:cubicBezTo>
                  <a:pt x="279" y="475"/>
                  <a:pt x="279" y="475"/>
                  <a:pt x="279" y="475"/>
                </a:cubicBezTo>
                <a:cubicBezTo>
                  <a:pt x="321" y="475"/>
                  <a:pt x="321" y="475"/>
                  <a:pt x="321" y="475"/>
                </a:cubicBezTo>
                <a:cubicBezTo>
                  <a:pt x="321" y="346"/>
                  <a:pt x="321" y="346"/>
                  <a:pt x="321" y="346"/>
                </a:cubicBezTo>
                <a:cubicBezTo>
                  <a:pt x="450" y="346"/>
                  <a:pt x="450" y="346"/>
                  <a:pt x="450" y="346"/>
                </a:cubicBezTo>
                <a:cubicBezTo>
                  <a:pt x="450" y="304"/>
                  <a:pt x="450" y="304"/>
                  <a:pt x="450" y="304"/>
                </a:cubicBezTo>
                <a:lnTo>
                  <a:pt x="321" y="304"/>
                </a:ln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3" name="矩形 42">
            <a:extLst>
              <a:ext uri="{FF2B5EF4-FFF2-40B4-BE49-F238E27FC236}">
                <a16:creationId xmlns:a16="http://schemas.microsoft.com/office/drawing/2014/main" id="{6F3E3B05-4782-4D83-B2A3-3CC04EA4AACD}"/>
              </a:ext>
            </a:extLst>
          </p:cNvPr>
          <p:cNvSpPr/>
          <p:nvPr/>
        </p:nvSpPr>
        <p:spPr>
          <a:xfrm>
            <a:off x="4158083" y="4046117"/>
            <a:ext cx="2313630" cy="1314450"/>
          </a:xfrm>
          <a:prstGeom prst="rect">
            <a:avLst/>
          </a:prstGeom>
          <a:solidFill>
            <a:schemeClr val="bg1"/>
          </a:solidFill>
          <a:ln>
            <a:noFill/>
          </a:ln>
          <a:effectLst>
            <a:outerShdw blurRad="76200" algn="ctr" rotWithShape="0">
              <a:srgbClr val="03448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2CD99A2-52E5-4F48-96D7-B7A6A84A4EBE}"/>
              </a:ext>
            </a:extLst>
          </p:cNvPr>
          <p:cNvSpPr/>
          <p:nvPr/>
        </p:nvSpPr>
        <p:spPr>
          <a:xfrm>
            <a:off x="4223184" y="4844775"/>
            <a:ext cx="2183427" cy="400110"/>
          </a:xfrm>
          <a:prstGeom prst="rect">
            <a:avLst/>
          </a:prstGeom>
        </p:spPr>
        <p:txBody>
          <a:bodyPr wrap="square">
            <a:spAutoFit/>
          </a:bodyPr>
          <a:lstStyle/>
          <a:p>
            <a:pPr algn="ctr">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你的小标题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1380C028-C3C0-4E0B-8D9C-6B618721D961}"/>
              </a:ext>
            </a:extLst>
          </p:cNvPr>
          <p:cNvSpPr/>
          <p:nvPr/>
        </p:nvSpPr>
        <p:spPr>
          <a:xfrm>
            <a:off x="5028489" y="4216625"/>
            <a:ext cx="392891" cy="39289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
            <a:extLst>
              <a:ext uri="{FF2B5EF4-FFF2-40B4-BE49-F238E27FC236}">
                <a16:creationId xmlns:a16="http://schemas.microsoft.com/office/drawing/2014/main" id="{3EE99756-CAF5-465C-BA65-5CAED956C61B}"/>
              </a:ext>
            </a:extLst>
          </p:cNvPr>
          <p:cNvSpPr>
            <a:spLocks noEditPoints="1"/>
          </p:cNvSpPr>
          <p:nvPr/>
        </p:nvSpPr>
        <p:spPr bwMode="auto">
          <a:xfrm flipH="1">
            <a:off x="5095034" y="4242712"/>
            <a:ext cx="439726" cy="460630"/>
          </a:xfrm>
          <a:custGeom>
            <a:avLst/>
            <a:gdLst>
              <a:gd name="T0" fmla="*/ 465 w 754"/>
              <a:gd name="T1" fmla="*/ 708 h 790"/>
              <a:gd name="T2" fmla="*/ 373 w 754"/>
              <a:gd name="T3" fmla="*/ 790 h 790"/>
              <a:gd name="T4" fmla="*/ 280 w 754"/>
              <a:gd name="T5" fmla="*/ 708 h 790"/>
              <a:gd name="T6" fmla="*/ 364 w 754"/>
              <a:gd name="T7" fmla="*/ 82 h 790"/>
              <a:gd name="T8" fmla="*/ 319 w 754"/>
              <a:gd name="T9" fmla="*/ 145 h 790"/>
              <a:gd name="T10" fmla="*/ 220 w 754"/>
              <a:gd name="T11" fmla="*/ 194 h 790"/>
              <a:gd name="T12" fmla="*/ 159 w 754"/>
              <a:gd name="T13" fmla="*/ 319 h 790"/>
              <a:gd name="T14" fmla="*/ 117 w 754"/>
              <a:gd name="T15" fmla="*/ 580 h 790"/>
              <a:gd name="T16" fmla="*/ 66 w 754"/>
              <a:gd name="T17" fmla="*/ 618 h 790"/>
              <a:gd name="T18" fmla="*/ 692 w 754"/>
              <a:gd name="T19" fmla="*/ 617 h 790"/>
              <a:gd name="T20" fmla="*/ 594 w 754"/>
              <a:gd name="T21" fmla="*/ 503 h 790"/>
              <a:gd name="T22" fmla="*/ 578 w 754"/>
              <a:gd name="T23" fmla="*/ 252 h 790"/>
              <a:gd name="T24" fmla="*/ 464 w 754"/>
              <a:gd name="T25" fmla="*/ 154 h 790"/>
              <a:gd name="T26" fmla="*/ 390 w 754"/>
              <a:gd name="T27" fmla="*/ 135 h 790"/>
              <a:gd name="T28" fmla="*/ 364 w 754"/>
              <a:gd name="T29" fmla="*/ 82 h 790"/>
              <a:gd name="T30" fmla="*/ 728 w 754"/>
              <a:gd name="T31" fmla="*/ 569 h 790"/>
              <a:gd name="T32" fmla="*/ 750 w 754"/>
              <a:gd name="T33" fmla="*/ 632 h 790"/>
              <a:gd name="T34" fmla="*/ 688 w 754"/>
              <a:gd name="T35" fmla="*/ 670 h 790"/>
              <a:gd name="T36" fmla="*/ 27 w 754"/>
              <a:gd name="T37" fmla="*/ 659 h 790"/>
              <a:gd name="T38" fmla="*/ 3 w 754"/>
              <a:gd name="T39" fmla="*/ 599 h 790"/>
              <a:gd name="T40" fmla="*/ 86 w 754"/>
              <a:gd name="T41" fmla="*/ 529 h 790"/>
              <a:gd name="T42" fmla="*/ 103 w 754"/>
              <a:gd name="T43" fmla="*/ 316 h 790"/>
              <a:gd name="T44" fmla="*/ 183 w 754"/>
              <a:gd name="T45" fmla="*/ 148 h 790"/>
              <a:gd name="T46" fmla="*/ 307 w 754"/>
              <a:gd name="T47" fmla="*/ 87 h 790"/>
              <a:gd name="T48" fmla="*/ 377 w 754"/>
              <a:gd name="T49" fmla="*/ 0 h 790"/>
              <a:gd name="T50" fmla="*/ 447 w 754"/>
              <a:gd name="T51" fmla="*/ 87 h 790"/>
              <a:gd name="T52" fmla="*/ 571 w 754"/>
              <a:gd name="T53" fmla="*/ 148 h 790"/>
              <a:gd name="T54" fmla="*/ 652 w 754"/>
              <a:gd name="T55" fmla="*/ 316 h 790"/>
              <a:gd name="T56" fmla="*/ 668 w 754"/>
              <a:gd name="T57" fmla="*/ 529 h 790"/>
              <a:gd name="T58" fmla="*/ 353 w 754"/>
              <a:gd name="T59" fmla="*/ 82 h 790"/>
              <a:gd name="T60" fmla="*/ 374 w 754"/>
              <a:gd name="T61" fmla="*/ 48 h 790"/>
              <a:gd name="T62" fmla="*/ 394 w 754"/>
              <a:gd name="T63" fmla="*/ 82 h 790"/>
              <a:gd name="T64" fmla="*/ 390 w 754"/>
              <a:gd name="T65" fmla="*/ 64 h 790"/>
              <a:gd name="T66" fmla="*/ 365 w 754"/>
              <a:gd name="T67" fmla="*/ 64 h 790"/>
              <a:gd name="T68" fmla="*/ 374 w 754"/>
              <a:gd name="T69" fmla="*/ 48 h 790"/>
              <a:gd name="T70" fmla="*/ 353 w 754"/>
              <a:gd name="T71" fmla="*/ 82 h 790"/>
              <a:gd name="T72" fmla="*/ 394 w 754"/>
              <a:gd name="T73" fmla="*/ 66 h 790"/>
              <a:gd name="T74" fmla="*/ 308 w 754"/>
              <a:gd name="T75" fmla="*/ 708 h 790"/>
              <a:gd name="T76" fmla="*/ 337 w 754"/>
              <a:gd name="T77" fmla="*/ 710 h 790"/>
              <a:gd name="T78" fmla="*/ 408 w 754"/>
              <a:gd name="T79" fmla="*/ 710 h 790"/>
              <a:gd name="T80" fmla="*/ 465 w 754"/>
              <a:gd name="T81" fmla="*/ 708 h 790"/>
              <a:gd name="T82" fmla="*/ 440 w 754"/>
              <a:gd name="T83" fmla="*/ 765 h 790"/>
              <a:gd name="T84" fmla="*/ 280 w 754"/>
              <a:gd name="T85" fmla="*/ 710 h 790"/>
              <a:gd name="T86" fmla="*/ 308 w 754"/>
              <a:gd name="T87" fmla="*/ 70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4" h="790">
                <a:moveTo>
                  <a:pt x="308" y="708"/>
                </a:moveTo>
                <a:cubicBezTo>
                  <a:pt x="465" y="708"/>
                  <a:pt x="465" y="708"/>
                  <a:pt x="465" y="708"/>
                </a:cubicBezTo>
                <a:cubicBezTo>
                  <a:pt x="465" y="710"/>
                  <a:pt x="465" y="710"/>
                  <a:pt x="465" y="710"/>
                </a:cubicBezTo>
                <a:cubicBezTo>
                  <a:pt x="465" y="754"/>
                  <a:pt x="424" y="790"/>
                  <a:pt x="373" y="790"/>
                </a:cubicBezTo>
                <a:cubicBezTo>
                  <a:pt x="321" y="790"/>
                  <a:pt x="280" y="754"/>
                  <a:pt x="280" y="710"/>
                </a:cubicBezTo>
                <a:cubicBezTo>
                  <a:pt x="280" y="708"/>
                  <a:pt x="280" y="708"/>
                  <a:pt x="280" y="708"/>
                </a:cubicBezTo>
                <a:cubicBezTo>
                  <a:pt x="308" y="708"/>
                  <a:pt x="308" y="708"/>
                  <a:pt x="308" y="708"/>
                </a:cubicBezTo>
                <a:close/>
                <a:moveTo>
                  <a:pt x="364" y="82"/>
                </a:moveTo>
                <a:cubicBezTo>
                  <a:pt x="364" y="103"/>
                  <a:pt x="364" y="135"/>
                  <a:pt x="364" y="135"/>
                </a:cubicBezTo>
                <a:cubicBezTo>
                  <a:pt x="319" y="145"/>
                  <a:pt x="319" y="145"/>
                  <a:pt x="319" y="145"/>
                </a:cubicBezTo>
                <a:cubicBezTo>
                  <a:pt x="309" y="147"/>
                  <a:pt x="299" y="150"/>
                  <a:pt x="290" y="154"/>
                </a:cubicBezTo>
                <a:cubicBezTo>
                  <a:pt x="263" y="163"/>
                  <a:pt x="240" y="177"/>
                  <a:pt x="220" y="194"/>
                </a:cubicBezTo>
                <a:cubicBezTo>
                  <a:pt x="201" y="211"/>
                  <a:pt x="185" y="230"/>
                  <a:pt x="175" y="252"/>
                </a:cubicBezTo>
                <a:cubicBezTo>
                  <a:pt x="164" y="273"/>
                  <a:pt x="159" y="296"/>
                  <a:pt x="159" y="319"/>
                </a:cubicBezTo>
                <a:cubicBezTo>
                  <a:pt x="159" y="503"/>
                  <a:pt x="159" y="503"/>
                  <a:pt x="159" y="503"/>
                </a:cubicBezTo>
                <a:cubicBezTo>
                  <a:pt x="159" y="534"/>
                  <a:pt x="143" y="562"/>
                  <a:pt x="117" y="580"/>
                </a:cubicBezTo>
                <a:cubicBezTo>
                  <a:pt x="62" y="617"/>
                  <a:pt x="62" y="617"/>
                  <a:pt x="62" y="617"/>
                </a:cubicBezTo>
                <a:cubicBezTo>
                  <a:pt x="63" y="617"/>
                  <a:pt x="64" y="618"/>
                  <a:pt x="66" y="618"/>
                </a:cubicBezTo>
                <a:cubicBezTo>
                  <a:pt x="687" y="618"/>
                  <a:pt x="687" y="618"/>
                  <a:pt x="687" y="618"/>
                </a:cubicBezTo>
                <a:cubicBezTo>
                  <a:pt x="689" y="618"/>
                  <a:pt x="690" y="617"/>
                  <a:pt x="692" y="617"/>
                </a:cubicBezTo>
                <a:cubicBezTo>
                  <a:pt x="636" y="580"/>
                  <a:pt x="636" y="580"/>
                  <a:pt x="636" y="580"/>
                </a:cubicBezTo>
                <a:cubicBezTo>
                  <a:pt x="610" y="562"/>
                  <a:pt x="594" y="534"/>
                  <a:pt x="594" y="503"/>
                </a:cubicBezTo>
                <a:cubicBezTo>
                  <a:pt x="594" y="319"/>
                  <a:pt x="594" y="319"/>
                  <a:pt x="594" y="319"/>
                </a:cubicBezTo>
                <a:cubicBezTo>
                  <a:pt x="594" y="296"/>
                  <a:pt x="589" y="273"/>
                  <a:pt x="578" y="252"/>
                </a:cubicBezTo>
                <a:cubicBezTo>
                  <a:pt x="568" y="230"/>
                  <a:pt x="553" y="211"/>
                  <a:pt x="533" y="194"/>
                </a:cubicBezTo>
                <a:cubicBezTo>
                  <a:pt x="513" y="177"/>
                  <a:pt x="490" y="164"/>
                  <a:pt x="464" y="154"/>
                </a:cubicBezTo>
                <a:cubicBezTo>
                  <a:pt x="454" y="150"/>
                  <a:pt x="444" y="147"/>
                  <a:pt x="434" y="145"/>
                </a:cubicBezTo>
                <a:cubicBezTo>
                  <a:pt x="390" y="135"/>
                  <a:pt x="390" y="135"/>
                  <a:pt x="390" y="135"/>
                </a:cubicBezTo>
                <a:cubicBezTo>
                  <a:pt x="390" y="82"/>
                  <a:pt x="390" y="82"/>
                  <a:pt x="390" y="82"/>
                </a:cubicBezTo>
                <a:cubicBezTo>
                  <a:pt x="364" y="82"/>
                  <a:pt x="364" y="82"/>
                  <a:pt x="364" y="82"/>
                </a:cubicBezTo>
                <a:close/>
                <a:moveTo>
                  <a:pt x="668" y="529"/>
                </a:moveTo>
                <a:cubicBezTo>
                  <a:pt x="728" y="569"/>
                  <a:pt x="728" y="569"/>
                  <a:pt x="728" y="569"/>
                </a:cubicBezTo>
                <a:cubicBezTo>
                  <a:pt x="739" y="577"/>
                  <a:pt x="747" y="587"/>
                  <a:pt x="751" y="599"/>
                </a:cubicBezTo>
                <a:cubicBezTo>
                  <a:pt x="754" y="610"/>
                  <a:pt x="754" y="622"/>
                  <a:pt x="750" y="632"/>
                </a:cubicBezTo>
                <a:cubicBezTo>
                  <a:pt x="745" y="643"/>
                  <a:pt x="738" y="652"/>
                  <a:pt x="727" y="659"/>
                </a:cubicBezTo>
                <a:cubicBezTo>
                  <a:pt x="716" y="667"/>
                  <a:pt x="702" y="670"/>
                  <a:pt x="688" y="670"/>
                </a:cubicBezTo>
                <a:cubicBezTo>
                  <a:pt x="66" y="670"/>
                  <a:pt x="66" y="670"/>
                  <a:pt x="66" y="670"/>
                </a:cubicBezTo>
                <a:cubicBezTo>
                  <a:pt x="52" y="670"/>
                  <a:pt x="38" y="667"/>
                  <a:pt x="27" y="659"/>
                </a:cubicBezTo>
                <a:cubicBezTo>
                  <a:pt x="17" y="652"/>
                  <a:pt x="9" y="643"/>
                  <a:pt x="5" y="632"/>
                </a:cubicBezTo>
                <a:cubicBezTo>
                  <a:pt x="0" y="622"/>
                  <a:pt x="0" y="610"/>
                  <a:pt x="3" y="599"/>
                </a:cubicBezTo>
                <a:cubicBezTo>
                  <a:pt x="7" y="587"/>
                  <a:pt x="15" y="577"/>
                  <a:pt x="26" y="569"/>
                </a:cubicBezTo>
                <a:cubicBezTo>
                  <a:pt x="86" y="529"/>
                  <a:pt x="86" y="529"/>
                  <a:pt x="86" y="529"/>
                </a:cubicBezTo>
                <a:cubicBezTo>
                  <a:pt x="96" y="522"/>
                  <a:pt x="103" y="511"/>
                  <a:pt x="103" y="500"/>
                </a:cubicBezTo>
                <a:cubicBezTo>
                  <a:pt x="103" y="316"/>
                  <a:pt x="103" y="316"/>
                  <a:pt x="103" y="316"/>
                </a:cubicBezTo>
                <a:cubicBezTo>
                  <a:pt x="103" y="284"/>
                  <a:pt x="110" y="253"/>
                  <a:pt x="124" y="223"/>
                </a:cubicBezTo>
                <a:cubicBezTo>
                  <a:pt x="138" y="195"/>
                  <a:pt x="158" y="170"/>
                  <a:pt x="183" y="148"/>
                </a:cubicBezTo>
                <a:cubicBezTo>
                  <a:pt x="208" y="126"/>
                  <a:pt x="238" y="109"/>
                  <a:pt x="270" y="97"/>
                </a:cubicBezTo>
                <a:cubicBezTo>
                  <a:pt x="282" y="93"/>
                  <a:pt x="295" y="89"/>
                  <a:pt x="307" y="87"/>
                </a:cubicBezTo>
                <a:cubicBezTo>
                  <a:pt x="307" y="61"/>
                  <a:pt x="307" y="61"/>
                  <a:pt x="307" y="61"/>
                </a:cubicBezTo>
                <a:cubicBezTo>
                  <a:pt x="307" y="27"/>
                  <a:pt x="339" y="0"/>
                  <a:pt x="377" y="0"/>
                </a:cubicBezTo>
                <a:cubicBezTo>
                  <a:pt x="416" y="0"/>
                  <a:pt x="447" y="27"/>
                  <a:pt x="447" y="61"/>
                </a:cubicBezTo>
                <a:cubicBezTo>
                  <a:pt x="447" y="87"/>
                  <a:pt x="447" y="87"/>
                  <a:pt x="447" y="87"/>
                </a:cubicBezTo>
                <a:cubicBezTo>
                  <a:pt x="460" y="89"/>
                  <a:pt x="472" y="93"/>
                  <a:pt x="484" y="97"/>
                </a:cubicBezTo>
                <a:cubicBezTo>
                  <a:pt x="517" y="109"/>
                  <a:pt x="546" y="126"/>
                  <a:pt x="571" y="148"/>
                </a:cubicBezTo>
                <a:cubicBezTo>
                  <a:pt x="596" y="170"/>
                  <a:pt x="616" y="195"/>
                  <a:pt x="630" y="223"/>
                </a:cubicBezTo>
                <a:cubicBezTo>
                  <a:pt x="644" y="253"/>
                  <a:pt x="652" y="284"/>
                  <a:pt x="652" y="316"/>
                </a:cubicBezTo>
                <a:cubicBezTo>
                  <a:pt x="652" y="500"/>
                  <a:pt x="652" y="500"/>
                  <a:pt x="652" y="500"/>
                </a:cubicBezTo>
                <a:cubicBezTo>
                  <a:pt x="652" y="511"/>
                  <a:pt x="658" y="522"/>
                  <a:pt x="668" y="529"/>
                </a:cubicBezTo>
                <a:close/>
                <a:moveTo>
                  <a:pt x="364" y="82"/>
                </a:moveTo>
                <a:cubicBezTo>
                  <a:pt x="353" y="82"/>
                  <a:pt x="353" y="82"/>
                  <a:pt x="353" y="82"/>
                </a:cubicBezTo>
                <a:cubicBezTo>
                  <a:pt x="353" y="66"/>
                  <a:pt x="353" y="66"/>
                  <a:pt x="353" y="66"/>
                </a:cubicBezTo>
                <a:cubicBezTo>
                  <a:pt x="353" y="56"/>
                  <a:pt x="362" y="48"/>
                  <a:pt x="374" y="48"/>
                </a:cubicBezTo>
                <a:cubicBezTo>
                  <a:pt x="385" y="48"/>
                  <a:pt x="394" y="56"/>
                  <a:pt x="394" y="66"/>
                </a:cubicBezTo>
                <a:cubicBezTo>
                  <a:pt x="394" y="82"/>
                  <a:pt x="394" y="82"/>
                  <a:pt x="394" y="82"/>
                </a:cubicBezTo>
                <a:cubicBezTo>
                  <a:pt x="390" y="82"/>
                  <a:pt x="390" y="82"/>
                  <a:pt x="390" y="82"/>
                </a:cubicBezTo>
                <a:cubicBezTo>
                  <a:pt x="390" y="64"/>
                  <a:pt x="390" y="64"/>
                  <a:pt x="390" y="64"/>
                </a:cubicBezTo>
                <a:cubicBezTo>
                  <a:pt x="390" y="64"/>
                  <a:pt x="385" y="60"/>
                  <a:pt x="377" y="60"/>
                </a:cubicBezTo>
                <a:cubicBezTo>
                  <a:pt x="372" y="60"/>
                  <a:pt x="367" y="62"/>
                  <a:pt x="365" y="64"/>
                </a:cubicBezTo>
                <a:cubicBezTo>
                  <a:pt x="364" y="64"/>
                  <a:pt x="364" y="72"/>
                  <a:pt x="364" y="82"/>
                </a:cubicBezTo>
                <a:close/>
                <a:moveTo>
                  <a:pt x="374" y="48"/>
                </a:moveTo>
                <a:cubicBezTo>
                  <a:pt x="362" y="48"/>
                  <a:pt x="353" y="56"/>
                  <a:pt x="353" y="66"/>
                </a:cubicBezTo>
                <a:cubicBezTo>
                  <a:pt x="353" y="82"/>
                  <a:pt x="353" y="82"/>
                  <a:pt x="353" y="82"/>
                </a:cubicBezTo>
                <a:cubicBezTo>
                  <a:pt x="394" y="82"/>
                  <a:pt x="394" y="82"/>
                  <a:pt x="394" y="82"/>
                </a:cubicBezTo>
                <a:cubicBezTo>
                  <a:pt x="394" y="66"/>
                  <a:pt x="394" y="66"/>
                  <a:pt x="394" y="66"/>
                </a:cubicBezTo>
                <a:cubicBezTo>
                  <a:pt x="394" y="56"/>
                  <a:pt x="385" y="48"/>
                  <a:pt x="374" y="48"/>
                </a:cubicBezTo>
                <a:close/>
                <a:moveTo>
                  <a:pt x="308" y="708"/>
                </a:moveTo>
                <a:cubicBezTo>
                  <a:pt x="337" y="708"/>
                  <a:pt x="337" y="708"/>
                  <a:pt x="337" y="708"/>
                </a:cubicBezTo>
                <a:cubicBezTo>
                  <a:pt x="337" y="710"/>
                  <a:pt x="337" y="710"/>
                  <a:pt x="337" y="710"/>
                </a:cubicBezTo>
                <a:cubicBezTo>
                  <a:pt x="337" y="721"/>
                  <a:pt x="351" y="734"/>
                  <a:pt x="373" y="734"/>
                </a:cubicBezTo>
                <a:cubicBezTo>
                  <a:pt x="394" y="734"/>
                  <a:pt x="408" y="721"/>
                  <a:pt x="408" y="710"/>
                </a:cubicBezTo>
                <a:cubicBezTo>
                  <a:pt x="408" y="708"/>
                  <a:pt x="408" y="708"/>
                  <a:pt x="408" y="708"/>
                </a:cubicBezTo>
                <a:cubicBezTo>
                  <a:pt x="465" y="708"/>
                  <a:pt x="465" y="708"/>
                  <a:pt x="465" y="708"/>
                </a:cubicBezTo>
                <a:cubicBezTo>
                  <a:pt x="465" y="710"/>
                  <a:pt x="465" y="710"/>
                  <a:pt x="465" y="710"/>
                </a:cubicBezTo>
                <a:cubicBezTo>
                  <a:pt x="465" y="731"/>
                  <a:pt x="456" y="750"/>
                  <a:pt x="440" y="765"/>
                </a:cubicBezTo>
                <a:cubicBezTo>
                  <a:pt x="305" y="765"/>
                  <a:pt x="305" y="765"/>
                  <a:pt x="305" y="765"/>
                </a:cubicBezTo>
                <a:cubicBezTo>
                  <a:pt x="289" y="750"/>
                  <a:pt x="280" y="731"/>
                  <a:pt x="280" y="710"/>
                </a:cubicBezTo>
                <a:cubicBezTo>
                  <a:pt x="280" y="708"/>
                  <a:pt x="280" y="708"/>
                  <a:pt x="280" y="708"/>
                </a:cubicBezTo>
                <a:lnTo>
                  <a:pt x="308" y="708"/>
                </a:lnTo>
                <a:close/>
              </a:path>
            </a:pathLst>
          </a:custGeom>
          <a:solidFill>
            <a:srgbClr val="03448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矩形 46">
            <a:extLst>
              <a:ext uri="{FF2B5EF4-FFF2-40B4-BE49-F238E27FC236}">
                <a16:creationId xmlns:a16="http://schemas.microsoft.com/office/drawing/2014/main" id="{3ABF6163-9B6E-43CD-AC90-7A71BA8DDE23}"/>
              </a:ext>
            </a:extLst>
          </p:cNvPr>
          <p:cNvSpPr/>
          <p:nvPr/>
        </p:nvSpPr>
        <p:spPr>
          <a:xfrm>
            <a:off x="841764" y="4046117"/>
            <a:ext cx="2313630" cy="1314450"/>
          </a:xfrm>
          <a:prstGeom prst="rect">
            <a:avLst/>
          </a:prstGeom>
          <a:solidFill>
            <a:schemeClr val="bg1"/>
          </a:solidFill>
          <a:ln>
            <a:noFill/>
          </a:ln>
          <a:effectLst>
            <a:outerShdw blurRad="76200" algn="ctr" rotWithShape="0">
              <a:srgbClr val="03448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ADCEC84C-06F0-41FA-BE8C-7F8C6D5597ED}"/>
              </a:ext>
            </a:extLst>
          </p:cNvPr>
          <p:cNvSpPr/>
          <p:nvPr/>
        </p:nvSpPr>
        <p:spPr>
          <a:xfrm>
            <a:off x="906865" y="4844775"/>
            <a:ext cx="2183427" cy="400110"/>
          </a:xfrm>
          <a:prstGeom prst="rect">
            <a:avLst/>
          </a:prstGeom>
        </p:spPr>
        <p:txBody>
          <a:bodyPr wrap="square">
            <a:spAutoFit/>
          </a:bodyPr>
          <a:lstStyle/>
          <a:p>
            <a:pPr algn="ctr">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你的小标题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E2882F2E-F6F6-4C93-AE8B-AF0B631B4F14}"/>
              </a:ext>
            </a:extLst>
          </p:cNvPr>
          <p:cNvSpPr/>
          <p:nvPr/>
        </p:nvSpPr>
        <p:spPr>
          <a:xfrm>
            <a:off x="1712170" y="4216625"/>
            <a:ext cx="392891" cy="39289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3">
            <a:extLst>
              <a:ext uri="{FF2B5EF4-FFF2-40B4-BE49-F238E27FC236}">
                <a16:creationId xmlns:a16="http://schemas.microsoft.com/office/drawing/2014/main" id="{607852F6-BD57-4935-84CB-C5B04D1A1F67}"/>
              </a:ext>
            </a:extLst>
          </p:cNvPr>
          <p:cNvSpPr>
            <a:spLocks noEditPoints="1"/>
          </p:cNvSpPr>
          <p:nvPr/>
        </p:nvSpPr>
        <p:spPr bwMode="auto">
          <a:xfrm flipH="1">
            <a:off x="1745113" y="4242712"/>
            <a:ext cx="506929" cy="460086"/>
          </a:xfrm>
          <a:custGeom>
            <a:avLst/>
            <a:gdLst>
              <a:gd name="T0" fmla="*/ 742 w 794"/>
              <a:gd name="T1" fmla="*/ 154 h 721"/>
              <a:gd name="T2" fmla="*/ 642 w 794"/>
              <a:gd name="T3" fmla="*/ 11 h 721"/>
              <a:gd name="T4" fmla="*/ 154 w 794"/>
              <a:gd name="T5" fmla="*/ 0 h 721"/>
              <a:gd name="T6" fmla="*/ 137 w 794"/>
              <a:gd name="T7" fmla="*/ 7 h 721"/>
              <a:gd name="T8" fmla="*/ 71 w 794"/>
              <a:gd name="T9" fmla="*/ 114 h 721"/>
              <a:gd name="T10" fmla="*/ 8 w 794"/>
              <a:gd name="T11" fmla="*/ 246 h 721"/>
              <a:gd name="T12" fmla="*/ 10 w 794"/>
              <a:gd name="T13" fmla="*/ 248 h 721"/>
              <a:gd name="T14" fmla="*/ 372 w 794"/>
              <a:gd name="T15" fmla="*/ 711 h 721"/>
              <a:gd name="T16" fmla="*/ 398 w 794"/>
              <a:gd name="T17" fmla="*/ 718 h 721"/>
              <a:gd name="T18" fmla="*/ 526 w 794"/>
              <a:gd name="T19" fmla="*/ 564 h 721"/>
              <a:gd name="T20" fmla="*/ 785 w 794"/>
              <a:gd name="T21" fmla="*/ 248 h 721"/>
              <a:gd name="T22" fmla="*/ 789 w 794"/>
              <a:gd name="T23" fmla="*/ 219 h 721"/>
              <a:gd name="T24" fmla="*/ 723 w 794"/>
              <a:gd name="T25" fmla="*/ 207 h 721"/>
              <a:gd name="T26" fmla="*/ 595 w 794"/>
              <a:gd name="T27" fmla="*/ 165 h 721"/>
              <a:gd name="T28" fmla="*/ 628 w 794"/>
              <a:gd name="T29" fmla="*/ 73 h 721"/>
              <a:gd name="T30" fmla="*/ 723 w 794"/>
              <a:gd name="T31" fmla="*/ 207 h 721"/>
              <a:gd name="T32" fmla="*/ 420 w 794"/>
              <a:gd name="T33" fmla="*/ 104 h 721"/>
              <a:gd name="T34" fmla="*/ 492 w 794"/>
              <a:gd name="T35" fmla="*/ 207 h 721"/>
              <a:gd name="T36" fmla="*/ 388 w 794"/>
              <a:gd name="T37" fmla="*/ 57 h 721"/>
              <a:gd name="T38" fmla="*/ 469 w 794"/>
              <a:gd name="T39" fmla="*/ 371 h 721"/>
              <a:gd name="T40" fmla="*/ 389 w 794"/>
              <a:gd name="T41" fmla="*/ 589 h 721"/>
              <a:gd name="T42" fmla="*/ 512 w 794"/>
              <a:gd name="T43" fmla="*/ 254 h 721"/>
              <a:gd name="T44" fmla="*/ 438 w 794"/>
              <a:gd name="T45" fmla="*/ 46 h 721"/>
              <a:gd name="T46" fmla="*/ 561 w 794"/>
              <a:gd name="T47" fmla="*/ 120 h 721"/>
              <a:gd name="T48" fmla="*/ 242 w 794"/>
              <a:gd name="T49" fmla="*/ 185 h 721"/>
              <a:gd name="T50" fmla="*/ 339 w 794"/>
              <a:gd name="T51" fmla="*/ 46 h 721"/>
              <a:gd name="T52" fmla="*/ 149 w 794"/>
              <a:gd name="T53" fmla="*/ 75 h 721"/>
              <a:gd name="T54" fmla="*/ 68 w 794"/>
              <a:gd name="T55" fmla="*/ 207 h 721"/>
              <a:gd name="T56" fmla="*/ 219 w 794"/>
              <a:gd name="T57" fmla="*/ 254 h 721"/>
              <a:gd name="T58" fmla="*/ 74 w 794"/>
              <a:gd name="T59" fmla="*/ 254 h 721"/>
              <a:gd name="T60" fmla="*/ 562 w 794"/>
              <a:gd name="T61" fmla="*/ 254 h 721"/>
              <a:gd name="T62" fmla="*/ 434 w 794"/>
              <a:gd name="T63" fmla="*/ 603 h 721"/>
              <a:gd name="T64" fmla="*/ 476 w 794"/>
              <a:gd name="T65" fmla="*/ 488 h 721"/>
              <a:gd name="T66" fmla="*/ 519 w 794"/>
              <a:gd name="T67" fmla="*/ 372 h 721"/>
              <a:gd name="T68" fmla="*/ 562 w 794"/>
              <a:gd name="T69" fmla="*/ 25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4" h="721">
                <a:moveTo>
                  <a:pt x="788" y="219"/>
                </a:moveTo>
                <a:cubicBezTo>
                  <a:pt x="774" y="199"/>
                  <a:pt x="758" y="177"/>
                  <a:pt x="742" y="154"/>
                </a:cubicBezTo>
                <a:cubicBezTo>
                  <a:pt x="726" y="131"/>
                  <a:pt x="708" y="105"/>
                  <a:pt x="688" y="77"/>
                </a:cubicBezTo>
                <a:cubicBezTo>
                  <a:pt x="668" y="49"/>
                  <a:pt x="653" y="27"/>
                  <a:pt x="642" y="11"/>
                </a:cubicBezTo>
                <a:cubicBezTo>
                  <a:pt x="637" y="4"/>
                  <a:pt x="630" y="0"/>
                  <a:pt x="621" y="0"/>
                </a:cubicBezTo>
                <a:cubicBezTo>
                  <a:pt x="154" y="0"/>
                  <a:pt x="154" y="0"/>
                  <a:pt x="154" y="0"/>
                </a:cubicBezTo>
                <a:cubicBezTo>
                  <a:pt x="147" y="0"/>
                  <a:pt x="142" y="2"/>
                  <a:pt x="138" y="7"/>
                </a:cubicBezTo>
                <a:cubicBezTo>
                  <a:pt x="137" y="7"/>
                  <a:pt x="137" y="7"/>
                  <a:pt x="137" y="7"/>
                </a:cubicBezTo>
                <a:cubicBezTo>
                  <a:pt x="136" y="8"/>
                  <a:pt x="135" y="10"/>
                  <a:pt x="134" y="11"/>
                </a:cubicBezTo>
                <a:cubicBezTo>
                  <a:pt x="120" y="33"/>
                  <a:pt x="99" y="67"/>
                  <a:pt x="71" y="114"/>
                </a:cubicBezTo>
                <a:cubicBezTo>
                  <a:pt x="42" y="160"/>
                  <a:pt x="21" y="195"/>
                  <a:pt x="6" y="219"/>
                </a:cubicBezTo>
                <a:cubicBezTo>
                  <a:pt x="0" y="229"/>
                  <a:pt x="1" y="238"/>
                  <a:pt x="8" y="246"/>
                </a:cubicBezTo>
                <a:cubicBezTo>
                  <a:pt x="8" y="246"/>
                  <a:pt x="9" y="247"/>
                  <a:pt x="9" y="247"/>
                </a:cubicBezTo>
                <a:cubicBezTo>
                  <a:pt x="9" y="247"/>
                  <a:pt x="10" y="248"/>
                  <a:pt x="10" y="248"/>
                </a:cubicBezTo>
                <a:cubicBezTo>
                  <a:pt x="50" y="300"/>
                  <a:pt x="111" y="377"/>
                  <a:pt x="191" y="480"/>
                </a:cubicBezTo>
                <a:cubicBezTo>
                  <a:pt x="272" y="583"/>
                  <a:pt x="332" y="660"/>
                  <a:pt x="372" y="711"/>
                </a:cubicBezTo>
                <a:cubicBezTo>
                  <a:pt x="377" y="718"/>
                  <a:pt x="383" y="721"/>
                  <a:pt x="390" y="720"/>
                </a:cubicBezTo>
                <a:cubicBezTo>
                  <a:pt x="393" y="720"/>
                  <a:pt x="395" y="719"/>
                  <a:pt x="398" y="718"/>
                </a:cubicBezTo>
                <a:cubicBezTo>
                  <a:pt x="400" y="717"/>
                  <a:pt x="403" y="714"/>
                  <a:pt x="406" y="711"/>
                </a:cubicBezTo>
                <a:cubicBezTo>
                  <a:pt x="436" y="673"/>
                  <a:pt x="476" y="624"/>
                  <a:pt x="526" y="564"/>
                </a:cubicBezTo>
                <a:cubicBezTo>
                  <a:pt x="575" y="505"/>
                  <a:pt x="621" y="448"/>
                  <a:pt x="664" y="395"/>
                </a:cubicBezTo>
                <a:cubicBezTo>
                  <a:pt x="707" y="342"/>
                  <a:pt x="748" y="293"/>
                  <a:pt x="785" y="248"/>
                </a:cubicBezTo>
                <a:cubicBezTo>
                  <a:pt x="786" y="245"/>
                  <a:pt x="786" y="245"/>
                  <a:pt x="786" y="245"/>
                </a:cubicBezTo>
                <a:cubicBezTo>
                  <a:pt x="793" y="236"/>
                  <a:pt x="794" y="227"/>
                  <a:pt x="789" y="219"/>
                </a:cubicBezTo>
                <a:lnTo>
                  <a:pt x="788" y="219"/>
                </a:lnTo>
                <a:close/>
                <a:moveTo>
                  <a:pt x="723" y="207"/>
                </a:moveTo>
                <a:cubicBezTo>
                  <a:pt x="579" y="207"/>
                  <a:pt x="579" y="207"/>
                  <a:pt x="579" y="207"/>
                </a:cubicBezTo>
                <a:cubicBezTo>
                  <a:pt x="583" y="196"/>
                  <a:pt x="588" y="182"/>
                  <a:pt x="595" y="165"/>
                </a:cubicBezTo>
                <a:cubicBezTo>
                  <a:pt x="601" y="148"/>
                  <a:pt x="607" y="132"/>
                  <a:pt x="613" y="116"/>
                </a:cubicBezTo>
                <a:cubicBezTo>
                  <a:pt x="618" y="100"/>
                  <a:pt x="624" y="86"/>
                  <a:pt x="628" y="73"/>
                </a:cubicBezTo>
                <a:cubicBezTo>
                  <a:pt x="639" y="88"/>
                  <a:pt x="654" y="111"/>
                  <a:pt x="676" y="141"/>
                </a:cubicBezTo>
                <a:cubicBezTo>
                  <a:pt x="697" y="171"/>
                  <a:pt x="712" y="193"/>
                  <a:pt x="723" y="207"/>
                </a:cubicBezTo>
                <a:close/>
                <a:moveTo>
                  <a:pt x="388" y="57"/>
                </a:moveTo>
                <a:cubicBezTo>
                  <a:pt x="399" y="73"/>
                  <a:pt x="409" y="88"/>
                  <a:pt x="420" y="104"/>
                </a:cubicBezTo>
                <a:cubicBezTo>
                  <a:pt x="431" y="120"/>
                  <a:pt x="444" y="139"/>
                  <a:pt x="460" y="161"/>
                </a:cubicBezTo>
                <a:cubicBezTo>
                  <a:pt x="475" y="183"/>
                  <a:pt x="485" y="199"/>
                  <a:pt x="492" y="207"/>
                </a:cubicBezTo>
                <a:cubicBezTo>
                  <a:pt x="283" y="207"/>
                  <a:pt x="283" y="207"/>
                  <a:pt x="283" y="207"/>
                </a:cubicBezTo>
                <a:cubicBezTo>
                  <a:pt x="339" y="129"/>
                  <a:pt x="374" y="79"/>
                  <a:pt x="388" y="57"/>
                </a:cubicBezTo>
                <a:close/>
                <a:moveTo>
                  <a:pt x="512" y="254"/>
                </a:moveTo>
                <a:cubicBezTo>
                  <a:pt x="493" y="307"/>
                  <a:pt x="478" y="346"/>
                  <a:pt x="469" y="371"/>
                </a:cubicBezTo>
                <a:cubicBezTo>
                  <a:pt x="460" y="396"/>
                  <a:pt x="448" y="430"/>
                  <a:pt x="432" y="473"/>
                </a:cubicBezTo>
                <a:cubicBezTo>
                  <a:pt x="416" y="516"/>
                  <a:pt x="402" y="554"/>
                  <a:pt x="389" y="589"/>
                </a:cubicBezTo>
                <a:cubicBezTo>
                  <a:pt x="340" y="450"/>
                  <a:pt x="299" y="338"/>
                  <a:pt x="268" y="254"/>
                </a:cubicBezTo>
                <a:cubicBezTo>
                  <a:pt x="512" y="254"/>
                  <a:pt x="512" y="254"/>
                  <a:pt x="512" y="254"/>
                </a:cubicBezTo>
                <a:close/>
                <a:moveTo>
                  <a:pt x="536" y="189"/>
                </a:moveTo>
                <a:cubicBezTo>
                  <a:pt x="523" y="170"/>
                  <a:pt x="490" y="123"/>
                  <a:pt x="438" y="46"/>
                </a:cubicBezTo>
                <a:cubicBezTo>
                  <a:pt x="588" y="46"/>
                  <a:pt x="588" y="46"/>
                  <a:pt x="588" y="46"/>
                </a:cubicBezTo>
                <a:cubicBezTo>
                  <a:pt x="582" y="64"/>
                  <a:pt x="573" y="88"/>
                  <a:pt x="561" y="120"/>
                </a:cubicBezTo>
                <a:cubicBezTo>
                  <a:pt x="550" y="152"/>
                  <a:pt x="541" y="175"/>
                  <a:pt x="536" y="189"/>
                </a:cubicBezTo>
                <a:close/>
                <a:moveTo>
                  <a:pt x="242" y="185"/>
                </a:moveTo>
                <a:cubicBezTo>
                  <a:pt x="224" y="137"/>
                  <a:pt x="206" y="91"/>
                  <a:pt x="188" y="46"/>
                </a:cubicBezTo>
                <a:cubicBezTo>
                  <a:pt x="339" y="46"/>
                  <a:pt x="339" y="46"/>
                  <a:pt x="339" y="46"/>
                </a:cubicBezTo>
                <a:cubicBezTo>
                  <a:pt x="305" y="94"/>
                  <a:pt x="273" y="141"/>
                  <a:pt x="242" y="185"/>
                </a:cubicBezTo>
                <a:close/>
                <a:moveTo>
                  <a:pt x="149" y="75"/>
                </a:moveTo>
                <a:cubicBezTo>
                  <a:pt x="166" y="117"/>
                  <a:pt x="183" y="161"/>
                  <a:pt x="201" y="207"/>
                </a:cubicBezTo>
                <a:cubicBezTo>
                  <a:pt x="68" y="207"/>
                  <a:pt x="68" y="207"/>
                  <a:pt x="68" y="207"/>
                </a:cubicBezTo>
                <a:cubicBezTo>
                  <a:pt x="94" y="166"/>
                  <a:pt x="121" y="122"/>
                  <a:pt x="149" y="75"/>
                </a:cubicBezTo>
                <a:close/>
                <a:moveTo>
                  <a:pt x="219" y="254"/>
                </a:moveTo>
                <a:cubicBezTo>
                  <a:pt x="251" y="341"/>
                  <a:pt x="293" y="456"/>
                  <a:pt x="343" y="600"/>
                </a:cubicBezTo>
                <a:cubicBezTo>
                  <a:pt x="243" y="470"/>
                  <a:pt x="153" y="355"/>
                  <a:pt x="74" y="254"/>
                </a:cubicBezTo>
                <a:cubicBezTo>
                  <a:pt x="219" y="254"/>
                  <a:pt x="219" y="254"/>
                  <a:pt x="219" y="254"/>
                </a:cubicBezTo>
                <a:close/>
                <a:moveTo>
                  <a:pt x="562" y="254"/>
                </a:moveTo>
                <a:cubicBezTo>
                  <a:pt x="719" y="254"/>
                  <a:pt x="719" y="254"/>
                  <a:pt x="719" y="254"/>
                </a:cubicBezTo>
                <a:cubicBezTo>
                  <a:pt x="673" y="311"/>
                  <a:pt x="578" y="427"/>
                  <a:pt x="434" y="603"/>
                </a:cubicBezTo>
                <a:cubicBezTo>
                  <a:pt x="440" y="585"/>
                  <a:pt x="448" y="565"/>
                  <a:pt x="456" y="544"/>
                </a:cubicBezTo>
                <a:cubicBezTo>
                  <a:pt x="463" y="523"/>
                  <a:pt x="470" y="504"/>
                  <a:pt x="476" y="488"/>
                </a:cubicBezTo>
                <a:cubicBezTo>
                  <a:pt x="482" y="472"/>
                  <a:pt x="489" y="452"/>
                  <a:pt x="498" y="427"/>
                </a:cubicBezTo>
                <a:cubicBezTo>
                  <a:pt x="507" y="403"/>
                  <a:pt x="514" y="385"/>
                  <a:pt x="519" y="372"/>
                </a:cubicBezTo>
                <a:cubicBezTo>
                  <a:pt x="524" y="359"/>
                  <a:pt x="531" y="339"/>
                  <a:pt x="541" y="311"/>
                </a:cubicBezTo>
                <a:cubicBezTo>
                  <a:pt x="551" y="284"/>
                  <a:pt x="558" y="265"/>
                  <a:pt x="562" y="254"/>
                </a:cubicBez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矩形 51">
            <a:extLst>
              <a:ext uri="{FF2B5EF4-FFF2-40B4-BE49-F238E27FC236}">
                <a16:creationId xmlns:a16="http://schemas.microsoft.com/office/drawing/2014/main" id="{54995203-3541-465B-A2D3-E73E576FDA41}"/>
              </a:ext>
            </a:extLst>
          </p:cNvPr>
          <p:cNvSpPr/>
          <p:nvPr/>
        </p:nvSpPr>
        <p:spPr>
          <a:xfrm>
            <a:off x="8410815" y="1938864"/>
            <a:ext cx="1980029" cy="523220"/>
          </a:xfrm>
          <a:prstGeom prst="rect">
            <a:avLst/>
          </a:prstGeom>
        </p:spPr>
        <p:txBody>
          <a:bodyPr wrap="none">
            <a:spAutoFit/>
          </a:bodyPr>
          <a:lstStyle/>
          <a:p>
            <a:r>
              <a:rPr lang="en-US" altLang="zh-CN" sz="2800" dirty="0">
                <a:solidFill>
                  <a:schemeClr val="bg1">
                    <a:lumMod val="65000"/>
                    <a:alpha val="20000"/>
                  </a:schemeClr>
                </a:solidFill>
                <a:latin typeface="黑体" panose="02010609060101010101" pitchFamily="49" charset="-122"/>
                <a:ea typeface="黑体" panose="02010609060101010101" pitchFamily="49" charset="-122"/>
              </a:rPr>
              <a:t>conclusion</a:t>
            </a:r>
          </a:p>
        </p:txBody>
      </p:sp>
      <p:sp>
        <p:nvSpPr>
          <p:cNvPr id="53" name="矩形 52">
            <a:extLst>
              <a:ext uri="{FF2B5EF4-FFF2-40B4-BE49-F238E27FC236}">
                <a16:creationId xmlns:a16="http://schemas.microsoft.com/office/drawing/2014/main" id="{93FFB224-D0D9-40E6-B23D-1E1D0F49D81C}"/>
              </a:ext>
            </a:extLst>
          </p:cNvPr>
          <p:cNvSpPr/>
          <p:nvPr/>
        </p:nvSpPr>
        <p:spPr>
          <a:xfrm>
            <a:off x="8260852" y="1808897"/>
            <a:ext cx="2374196" cy="461665"/>
          </a:xfrm>
          <a:prstGeom prst="rect">
            <a:avLst/>
          </a:prstGeom>
        </p:spPr>
        <p:txBody>
          <a:bodyPr wrap="square">
            <a:spAutoFit/>
          </a:bodyPr>
          <a:lstStyle/>
          <a:p>
            <a:pPr>
              <a:defRPr/>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结论</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54" name="组合 53">
            <a:extLst>
              <a:ext uri="{FF2B5EF4-FFF2-40B4-BE49-F238E27FC236}">
                <a16:creationId xmlns:a16="http://schemas.microsoft.com/office/drawing/2014/main" id="{3702C01F-0356-4FCB-BD0A-296C3C08C658}"/>
              </a:ext>
            </a:extLst>
          </p:cNvPr>
          <p:cNvGrpSpPr/>
          <p:nvPr/>
        </p:nvGrpSpPr>
        <p:grpSpPr>
          <a:xfrm rot="16200000" flipH="1">
            <a:off x="8110888" y="1729407"/>
            <a:ext cx="299927" cy="299927"/>
            <a:chOff x="323852" y="253076"/>
            <a:chExt cx="516122" cy="516122"/>
          </a:xfrm>
        </p:grpSpPr>
        <p:cxnSp>
          <p:nvCxnSpPr>
            <p:cNvPr id="55" name="直接连接符 54">
              <a:extLst>
                <a:ext uri="{FF2B5EF4-FFF2-40B4-BE49-F238E27FC236}">
                  <a16:creationId xmlns:a16="http://schemas.microsoft.com/office/drawing/2014/main" id="{A20116A1-2BA5-4C01-898D-953C46E65B06}"/>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4C09B5C-6229-47C3-80D5-8F6BFA4C0129}"/>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58" name="文本框 57">
            <a:extLst>
              <a:ext uri="{FF2B5EF4-FFF2-40B4-BE49-F238E27FC236}">
                <a16:creationId xmlns:a16="http://schemas.microsoft.com/office/drawing/2014/main" id="{3EB3F42C-D423-41D6-9DC2-ACA6F4EF99FF}"/>
              </a:ext>
            </a:extLst>
          </p:cNvPr>
          <p:cNvSpPr txBox="1"/>
          <p:nvPr/>
        </p:nvSpPr>
        <p:spPr>
          <a:xfrm>
            <a:off x="8110888" y="2651005"/>
            <a:ext cx="3564727" cy="2893100"/>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写之前，同学们要先把收集和阅读过的与所写毕业论文选题有关的专著和论文中的主要观点归类整理，并从中选择最具有代表性的作者。在写毕业论文时，对这些主要观点进行概要阐述，并指明具有代表性的作者和其发表观点的年份。还要分别国内外研究现状评述研究的不足之处，即还有哪方面没有涉及，是否有研究空白，或者研究不深入，还有哪些理论问题没有解决，或者在研究方法上还有什么缺陷，需要进一步研究。</a:t>
            </a:r>
          </a:p>
        </p:txBody>
      </p:sp>
      <p:sp>
        <p:nvSpPr>
          <p:cNvPr id="59" name="矩形 58">
            <a:extLst>
              <a:ext uri="{FF2B5EF4-FFF2-40B4-BE49-F238E27FC236}">
                <a16:creationId xmlns:a16="http://schemas.microsoft.com/office/drawing/2014/main" id="{1757BE2B-EC4F-41B7-91F0-5A5400F79EB3}"/>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987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3448B"/>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457200"/>
            <a:ext cx="115443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66CAC990-3E60-4F89-AE1C-088FC276092C}"/>
              </a:ext>
            </a:extLst>
          </p:cNvPr>
          <p:cNvSpPr/>
          <p:nvPr/>
        </p:nvSpPr>
        <p:spPr>
          <a:xfrm>
            <a:off x="5866366" y="4565205"/>
            <a:ext cx="5108065" cy="584775"/>
          </a:xfrm>
          <a:prstGeom prst="rect">
            <a:avLst/>
          </a:prstGeom>
        </p:spPr>
        <p:txBody>
          <a:bodyPr wrap="none">
            <a:spAutoFit/>
          </a:bodyPr>
          <a:lstStyle/>
          <a:p>
            <a:r>
              <a:rPr lang="en-US" altLang="zh-CN" sz="3200" dirty="0">
                <a:solidFill>
                  <a:schemeClr val="bg1">
                    <a:lumMod val="65000"/>
                  </a:schemeClr>
                </a:solidFill>
                <a:latin typeface="微软雅黑 Light" panose="020B0502040204020203" pitchFamily="34" charset="-122"/>
                <a:ea typeface="微软雅黑 Light" panose="020B0502040204020203" pitchFamily="34" charset="-122"/>
              </a:rPr>
              <a:t>Innovation and deficiency</a:t>
            </a:r>
          </a:p>
        </p:txBody>
      </p:sp>
      <p:sp>
        <p:nvSpPr>
          <p:cNvPr id="5" name="矩形 4">
            <a:extLst>
              <a:ext uri="{FF2B5EF4-FFF2-40B4-BE49-F238E27FC236}">
                <a16:creationId xmlns:a16="http://schemas.microsoft.com/office/drawing/2014/main" id="{199D797C-9823-442C-B75F-0AA0278D5D9D}"/>
              </a:ext>
            </a:extLst>
          </p:cNvPr>
          <p:cNvSpPr/>
          <p:nvPr/>
        </p:nvSpPr>
        <p:spPr>
          <a:xfrm>
            <a:off x="5866366" y="3641875"/>
            <a:ext cx="5537926" cy="923330"/>
          </a:xfrm>
          <a:prstGeom prst="rect">
            <a:avLst/>
          </a:prstGeom>
        </p:spPr>
        <p:txBody>
          <a:bodyPr wrap="square">
            <a:spAutoFit/>
          </a:bodyPr>
          <a:lstStyle/>
          <a:p>
            <a:pPr>
              <a:defRPr/>
            </a:pPr>
            <a:r>
              <a:rPr lang="zh-CN" altLang="en-US" sz="5400" dirty="0">
                <a:solidFill>
                  <a:schemeClr val="tx1">
                    <a:lumMod val="75000"/>
                    <a:lumOff val="25000"/>
                  </a:schemeClr>
                </a:solidFill>
                <a:latin typeface="微软雅黑" panose="020B0503020204020204" pitchFamily="34" charset="-122"/>
                <a:ea typeface="微软雅黑" panose="020B0503020204020204" pitchFamily="34" charset="-122"/>
              </a:rPr>
              <a:t>创新与不足 </a:t>
            </a:r>
            <a:endParaRPr lang="en-US" altLang="zh-CN" sz="5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4791D6F-F570-4FC8-938A-6862747C5176}"/>
              </a:ext>
            </a:extLst>
          </p:cNvPr>
          <p:cNvGrpSpPr/>
          <p:nvPr/>
        </p:nvGrpSpPr>
        <p:grpSpPr>
          <a:xfrm>
            <a:off x="1752035" y="875103"/>
            <a:ext cx="3149393" cy="5386090"/>
            <a:chOff x="1451113" y="735955"/>
            <a:chExt cx="3149393" cy="5386090"/>
          </a:xfrm>
        </p:grpSpPr>
        <p:sp>
          <p:nvSpPr>
            <p:cNvPr id="6" name="文本框 5">
              <a:extLst>
                <a:ext uri="{FF2B5EF4-FFF2-40B4-BE49-F238E27FC236}">
                  <a16:creationId xmlns:a16="http://schemas.microsoft.com/office/drawing/2014/main" id="{6A595010-5981-408A-9E7F-9127C3F68614}"/>
                </a:ext>
              </a:extLst>
            </p:cNvPr>
            <p:cNvSpPr txBox="1"/>
            <p:nvPr/>
          </p:nvSpPr>
          <p:spPr>
            <a:xfrm>
              <a:off x="2495563" y="735955"/>
              <a:ext cx="2104943" cy="5386090"/>
            </a:xfrm>
            <a:prstGeom prst="rect">
              <a:avLst/>
            </a:prstGeom>
            <a:noFill/>
          </p:spPr>
          <p:txBody>
            <a:bodyPr wrap="square" rtlCol="0">
              <a:spAutoFit/>
            </a:bodyPr>
            <a:lstStyle/>
            <a:p>
              <a:pPr algn="ctr"/>
              <a:r>
                <a:rPr lang="en-US" altLang="zh-CN" sz="34400" dirty="0">
                  <a:solidFill>
                    <a:srgbClr val="034C9C"/>
                  </a:solidFill>
                  <a:latin typeface="宋体" panose="02010600030101010101" pitchFamily="2" charset="-122"/>
                  <a:ea typeface="宋体" panose="02010600030101010101" pitchFamily="2" charset="-122"/>
                </a:rPr>
                <a:t>6</a:t>
              </a:r>
              <a:endParaRPr lang="zh-CN" altLang="en-US" sz="34400" dirty="0">
                <a:solidFill>
                  <a:srgbClr val="034C9C"/>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5AB53286-D33A-40A4-8222-3A963B164D1F}"/>
                </a:ext>
              </a:extLst>
            </p:cNvPr>
            <p:cNvSpPr txBox="1"/>
            <p:nvPr/>
          </p:nvSpPr>
          <p:spPr>
            <a:xfrm>
              <a:off x="1451113" y="974035"/>
              <a:ext cx="1391478" cy="1200329"/>
            </a:xfrm>
            <a:prstGeom prst="rect">
              <a:avLst/>
            </a:prstGeom>
            <a:noFill/>
          </p:spPr>
          <p:txBody>
            <a:bodyPr wrap="square" rtlCol="0">
              <a:spAutoFit/>
            </a:bodyPr>
            <a:lstStyle/>
            <a:p>
              <a:pPr algn="ctr"/>
              <a:r>
                <a:rPr lang="en-US" altLang="zh-CN" sz="7200" dirty="0">
                  <a:solidFill>
                    <a:srgbClr val="9E0000"/>
                  </a:solidFill>
                  <a:latin typeface="宋体" panose="02010600030101010101" pitchFamily="2" charset="-122"/>
                  <a:ea typeface="宋体" panose="02010600030101010101" pitchFamily="2" charset="-122"/>
                </a:rPr>
                <a:t>#</a:t>
              </a:r>
              <a:endParaRPr lang="zh-CN" altLang="en-US" sz="7200" dirty="0">
                <a:solidFill>
                  <a:srgbClr val="9E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39439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MBE</a:t>
            </a:r>
            <a:r>
              <a:rPr lang="zh-CN" altLang="en-US" dirty="0">
                <a:latin typeface="宋体" panose="02010600030101010101" pitchFamily="2" charset="-122"/>
                <a:ea typeface="宋体" panose="02010600030101010101" pitchFamily="2" charset="-122"/>
              </a:rPr>
              <a:t>的基本求解方法 </a:t>
            </a:r>
            <a:r>
              <a:rPr lang="en-US" altLang="zh-CN" dirty="0">
                <a:solidFill>
                  <a:schemeClr val="tx1">
                    <a:alpha val="20000"/>
                  </a:schemeClr>
                </a:solidFill>
                <a:latin typeface="黑体" panose="02010609060101010101" pitchFamily="49" charset="-122"/>
                <a:ea typeface="黑体" panose="02010609060101010101" pitchFamily="49" charset="-122"/>
              </a:rPr>
              <a:t>How?</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11" name="内容占位符 10">
            <a:extLst>
              <a:ext uri="{FF2B5EF4-FFF2-40B4-BE49-F238E27FC236}">
                <a16:creationId xmlns:a16="http://schemas.microsoft.com/office/drawing/2014/main" id="{50E92416-4617-41DD-90C3-57F34061DEB8}"/>
              </a:ext>
            </a:extLst>
          </p:cNvPr>
          <p:cNvPicPr>
            <a:picLocks noGrp="1" noChangeAspect="1"/>
          </p:cNvPicPr>
          <p:nvPr>
            <p:ph sz="half" idx="2"/>
          </p:nvPr>
        </p:nvPicPr>
        <p:blipFill>
          <a:blip r:embed="rId2"/>
          <a:stretch>
            <a:fillRect/>
          </a:stretch>
        </p:blipFill>
        <p:spPr>
          <a:xfrm>
            <a:off x="6776137" y="2859303"/>
            <a:ext cx="5392783" cy="3329829"/>
          </a:xfrm>
          <a:prstGeom prst="rect">
            <a:avLst/>
          </a:prstGeom>
        </p:spPr>
      </p:pic>
      <p:pic>
        <p:nvPicPr>
          <p:cNvPr id="113" name="内容占位符 12">
            <a:extLst>
              <a:ext uri="{FF2B5EF4-FFF2-40B4-BE49-F238E27FC236}">
                <a16:creationId xmlns:a16="http://schemas.microsoft.com/office/drawing/2014/main" id="{5684B1EA-3D1E-44E5-8C5A-A9310BB61E41}"/>
              </a:ext>
            </a:extLst>
          </p:cNvPr>
          <p:cNvPicPr>
            <a:picLocks noChangeAspect="1"/>
          </p:cNvPicPr>
          <p:nvPr/>
        </p:nvPicPr>
        <p:blipFill>
          <a:blip r:embed="rId3"/>
          <a:stretch>
            <a:fillRect/>
          </a:stretch>
        </p:blipFill>
        <p:spPr>
          <a:xfrm>
            <a:off x="8261391" y="79067"/>
            <a:ext cx="2984420" cy="2178739"/>
          </a:xfrm>
          <a:prstGeom prst="rect">
            <a:avLst/>
          </a:prstGeom>
        </p:spPr>
      </p:pic>
      <mc:AlternateContent xmlns:mc="http://schemas.openxmlformats.org/markup-compatibility/2006" xmlns:a14="http://schemas.microsoft.com/office/drawing/2010/main">
        <mc:Choice Requires="a14">
          <p:sp>
            <p:nvSpPr>
              <p:cNvPr id="116" name="内容占位符 6">
                <a:extLst>
                  <a:ext uri="{FF2B5EF4-FFF2-40B4-BE49-F238E27FC236}">
                    <a16:creationId xmlns:a16="http://schemas.microsoft.com/office/drawing/2014/main" id="{01B76126-3AFF-4D5A-A837-CA5DF7D90E25}"/>
                  </a:ext>
                </a:extLst>
              </p:cNvPr>
              <p:cNvSpPr txBox="1">
                <a:spLocks/>
              </p:cNvSpPr>
              <p:nvPr/>
            </p:nvSpPr>
            <p:spPr>
              <a:xfrm>
                <a:off x="678187" y="1933101"/>
                <a:ext cx="6024762" cy="43730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zh-CN" altLang="en-US" sz="2000" b="1" dirty="0"/>
                  <a:t>集合枚举树</a:t>
                </a:r>
                <a:endParaRPr lang="en-US" altLang="zh-CN" sz="2000" b="1" dirty="0"/>
              </a:p>
              <a:p>
                <a:pPr marL="504000" lvl="1" indent="-342900">
                  <a:lnSpc>
                    <a:spcPct val="130000"/>
                  </a:lnSpc>
                  <a:spcBef>
                    <a:spcPts val="0"/>
                  </a:spcBef>
                </a:pPr>
                <a:r>
                  <a:rPr lang="zh-CN" altLang="en-US" sz="1800" dirty="0"/>
                  <a:t>集合枚举树（</a:t>
                </a:r>
                <a:r>
                  <a:rPr lang="en-US" altLang="zh-CN" sz="1800" dirty="0"/>
                  <a:t>Set Enumeration Tree</a:t>
                </a:r>
                <a:r>
                  <a:rPr lang="zh-CN" altLang="en-US" sz="1800" dirty="0"/>
                  <a:t>，</a:t>
                </a:r>
                <a:r>
                  <a:rPr lang="en-US" altLang="zh-CN" sz="1800" dirty="0"/>
                  <a:t>SE tree</a:t>
                </a:r>
                <a:r>
                  <a:rPr lang="zh-CN" altLang="en-US" sz="1800" dirty="0"/>
                  <a:t>）是一种用于有序地枚举特定集合全部子集的树状结构，即枚举特定集合的幂集。</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基于集合枚举树的</a:t>
                </a:r>
                <a:r>
                  <a:rPr lang="en-US" altLang="zh-CN" sz="2000" b="1" dirty="0"/>
                  <a:t>MBE</a:t>
                </a:r>
                <a:r>
                  <a:rPr lang="zh-CN" altLang="en-US" sz="2000" b="1" dirty="0"/>
                  <a:t>基本算法</a:t>
                </a:r>
                <a:endParaRPr lang="en-US" altLang="zh-CN" sz="2000" b="1" dirty="0"/>
              </a:p>
              <a:p>
                <a:pPr marL="504000" lvl="1" indent="-342000">
                  <a:lnSpc>
                    <a:spcPct val="130000"/>
                  </a:lnSpc>
                  <a:spcBef>
                    <a:spcPts val="0"/>
                  </a:spcBef>
                </a:pPr>
                <a:r>
                  <a:rPr lang="zh-CN" altLang="en-US" sz="1800" dirty="0"/>
                  <a:t>枚举树中每个树节点为一个三元组 </a:t>
                </a:r>
                <a14:m>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r>
                      <a:rPr lang="zh-CN" altLang="en-US" sz="1800" i="1">
                        <a:latin typeface="Cambria Math" panose="02040503050406030204" pitchFamily="18" charset="0"/>
                      </a:rPr>
                      <m:t>。</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r>
                      <a:rPr lang="zh-CN" altLang="en-US" sz="1800" i="1">
                        <a:latin typeface="Cambria Math" panose="02040503050406030204" pitchFamily="18" charset="0"/>
                      </a:rPr>
                      <m:t>表示</m:t>
                    </m:r>
                  </m:oMath>
                </a14:m>
                <a:r>
                  <a:rPr lang="zh-CN" altLang="en-US" sz="1800" dirty="0"/>
                  <a:t>节点对应的二分团。</a:t>
                </a:r>
                <a14:m>
                  <m:oMath xmlns:m="http://schemas.openxmlformats.org/officeDocument/2006/math">
                    <m:r>
                      <a:rPr lang="zh-CN" altLang="en-US" sz="1800" b="0" i="1" dirty="0">
                        <a:latin typeface="Cambria Math" panose="02040503050406030204" pitchFamily="18" charset="0"/>
                      </a:rPr>
                      <m:t>集合</m:t>
                    </m:r>
                    <m:r>
                      <a:rPr lang="en-US" altLang="zh-CN" sz="1800" b="0" i="1" smtClean="0">
                        <a:latin typeface="Cambria Math" panose="02040503050406030204" pitchFamily="18" charset="0"/>
                      </a:rPr>
                      <m:t>𝐶</m:t>
                    </m:r>
                  </m:oMath>
                </a14:m>
                <a:r>
                  <a:rPr lang="zh-CN" altLang="en-US" sz="1800" dirty="0"/>
                  <a:t>包含用于扩展集合</a:t>
                </a:r>
                <a14:m>
                  <m:oMath xmlns:m="http://schemas.openxmlformats.org/officeDocument/2006/math">
                    <m:r>
                      <a:rPr lang="en-US" altLang="zh-CN" sz="1800" i="1">
                        <a:latin typeface="Cambria Math" panose="02040503050406030204" pitchFamily="18" charset="0"/>
                      </a:rPr>
                      <m:t>𝑅</m:t>
                    </m:r>
                  </m:oMath>
                </a14:m>
                <a:r>
                  <a:rPr lang="zh-CN" altLang="en-US" sz="1800" dirty="0"/>
                  <a:t>的候选顶点。</a:t>
                </a:r>
                <a:endParaRPr lang="en-US" altLang="zh-CN" sz="1800" dirty="0"/>
              </a:p>
              <a:p>
                <a:pPr marL="504000" lvl="1" indent="-342000">
                  <a:lnSpc>
                    <a:spcPct val="130000"/>
                  </a:lnSpc>
                  <a:spcBef>
                    <a:spcPts val="0"/>
                  </a:spcBef>
                </a:pPr>
                <a:r>
                  <a:rPr lang="zh-CN" altLang="en-US" sz="1800" dirty="0"/>
                  <a:t>对于二分图𝐺</a:t>
                </a:r>
                <a:r>
                  <a:rPr lang="en-US" altLang="zh-CN" sz="1800" dirty="0"/>
                  <a:t>(</a:t>
                </a:r>
                <a:r>
                  <a:rPr lang="zh-CN" altLang="en-US" sz="1800" dirty="0"/>
                  <a:t>𝑈</a:t>
                </a:r>
                <a:r>
                  <a:rPr lang="en-US" altLang="zh-CN" sz="1800" dirty="0"/>
                  <a:t>,</a:t>
                </a:r>
                <a:r>
                  <a:rPr lang="zh-CN" altLang="en-US" sz="1800" dirty="0"/>
                  <a:t>𝑉</a:t>
                </a:r>
                <a:r>
                  <a:rPr lang="en-US" altLang="zh-CN" sz="1800" dirty="0"/>
                  <a:t>,</a:t>
                </a:r>
                <a:r>
                  <a:rPr lang="zh-CN" altLang="en-US" sz="1800" dirty="0"/>
                  <a:t>𝐸</a:t>
                </a:r>
                <a:r>
                  <a:rPr lang="en-US" altLang="zh-CN" sz="1800" dirty="0"/>
                  <a:t>)</a:t>
                </a:r>
                <a:r>
                  <a:rPr lang="zh-CN" altLang="en-US" sz="1800" dirty="0"/>
                  <a:t>，基本算法首先利用集合枚举树无重复地产生</a:t>
                </a:r>
                <a:r>
                  <a:rPr lang="zh-CN" altLang="en-US" sz="1800" dirty="0">
                    <a:solidFill>
                      <a:srgbClr val="1019FE"/>
                    </a:solidFill>
                  </a:rPr>
                  <a:t>集合𝑉的幂集</a:t>
                </a:r>
                <a:r>
                  <a:rPr lang="zh-CN" altLang="en-US" sz="1800" dirty="0"/>
                  <a:t>，构成每个枚举节点内的集合</a:t>
                </a:r>
                <a14:m>
                  <m:oMath xmlns:m="http://schemas.openxmlformats.org/officeDocument/2006/math">
                    <m:r>
                      <a:rPr lang="en-US" altLang="zh-CN" sz="1800" i="1">
                        <a:latin typeface="Cambria Math" panose="02040503050406030204" pitchFamily="18" charset="0"/>
                      </a:rPr>
                      <m:t>𝑅</m:t>
                    </m:r>
                    <m:r>
                      <a:rPr lang="en-US" altLang="zh-CN" sz="1800" i="1">
                        <a:latin typeface="Cambria Math" panose="02040503050406030204" pitchFamily="18" charset="0"/>
                      </a:rPr>
                      <m:t> </m:t>
                    </m:r>
                  </m:oMath>
                </a14:m>
                <a:r>
                  <a:rPr lang="zh-CN" altLang="en-US" sz="1800" dirty="0"/>
                  <a:t>。随后</a:t>
                </a:r>
                <a:r>
                  <a:rPr lang="zh-CN" altLang="en-US" sz="1800" dirty="0">
                    <a:solidFill>
                      <a:srgbClr val="1019FE"/>
                    </a:solidFill>
                  </a:rPr>
                  <a:t>将每个集合</a:t>
                </a:r>
                <a14:m>
                  <m:oMath xmlns:m="http://schemas.openxmlformats.org/officeDocument/2006/math">
                    <m:r>
                      <a:rPr lang="en-US" altLang="zh-CN" sz="1800" i="1">
                        <a:solidFill>
                          <a:srgbClr val="1019FE"/>
                        </a:solidFill>
                        <a:latin typeface="Cambria Math" panose="02040503050406030204" pitchFamily="18" charset="0"/>
                      </a:rPr>
                      <m:t>𝑅</m:t>
                    </m:r>
                    <m:r>
                      <a:rPr lang="en-US" altLang="zh-CN" sz="1800" i="1">
                        <a:solidFill>
                          <a:srgbClr val="1019FE"/>
                        </a:solidFill>
                        <a:latin typeface="Cambria Math" panose="02040503050406030204" pitchFamily="18" charset="0"/>
                      </a:rPr>
                      <m:t> </m:t>
                    </m:r>
                  </m:oMath>
                </a14:m>
                <a:r>
                  <a:rPr lang="zh-CN" altLang="en-US" sz="1800" dirty="0">
                    <a:solidFill>
                      <a:srgbClr val="1019FE"/>
                    </a:solidFill>
                  </a:rPr>
                  <a:t>扩展成一个二分团</a:t>
                </a:r>
                <a14:m>
                  <m:oMath xmlns:m="http://schemas.openxmlformats.org/officeDocument/2006/math">
                    <m:r>
                      <a:rPr lang="en-US" altLang="zh-CN" sz="1800" i="1">
                        <a:solidFill>
                          <a:srgbClr val="1019FE"/>
                        </a:solidFill>
                        <a:latin typeface="Cambria Math" panose="02040503050406030204" pitchFamily="18" charset="0"/>
                      </a:rPr>
                      <m:t>(</m:t>
                    </m:r>
                    <m:r>
                      <a:rPr lang="en-US" altLang="zh-CN" sz="1800" i="1">
                        <a:solidFill>
                          <a:srgbClr val="1019FE"/>
                        </a:solidFill>
                        <a:latin typeface="Cambria Math" panose="02040503050406030204" pitchFamily="18" charset="0"/>
                      </a:rPr>
                      <m:t>𝐿</m:t>
                    </m:r>
                    <m:r>
                      <a:rPr lang="en-US" altLang="zh-CN" sz="1800" i="1">
                        <a:solidFill>
                          <a:srgbClr val="1019FE"/>
                        </a:solidFill>
                        <a:latin typeface="Cambria Math" panose="02040503050406030204" pitchFamily="18" charset="0"/>
                      </a:rPr>
                      <m:t>,</m:t>
                    </m:r>
                    <m:r>
                      <a:rPr lang="en-US" altLang="zh-CN" sz="1800" i="1">
                        <a:solidFill>
                          <a:srgbClr val="1019FE"/>
                        </a:solidFill>
                        <a:latin typeface="Cambria Math" panose="02040503050406030204" pitchFamily="18" charset="0"/>
                      </a:rPr>
                      <m:t>𝑅</m:t>
                    </m:r>
                    <m:r>
                      <a:rPr lang="en-US" altLang="zh-CN" sz="1800" i="1">
                        <a:solidFill>
                          <a:srgbClr val="1019FE"/>
                        </a:solidFill>
                        <a:latin typeface="Cambria Math" panose="02040503050406030204" pitchFamily="18" charset="0"/>
                      </a:rPr>
                      <m:t>)</m:t>
                    </m:r>
                  </m:oMath>
                </a14:m>
                <a:r>
                  <a:rPr lang="zh-CN" altLang="en-US" sz="1800" dirty="0"/>
                  <a:t>，并输出全部的极大二分团。</a:t>
                </a:r>
              </a:p>
            </p:txBody>
          </p:sp>
        </mc:Choice>
        <mc:Fallback xmlns="">
          <p:sp>
            <p:nvSpPr>
              <p:cNvPr id="116" name="内容占位符 6">
                <a:extLst>
                  <a:ext uri="{FF2B5EF4-FFF2-40B4-BE49-F238E27FC236}">
                    <a16:creationId xmlns:a16="http://schemas.microsoft.com/office/drawing/2014/main" id="{01B76126-3AFF-4D5A-A837-CA5DF7D90E25}"/>
                  </a:ext>
                </a:extLst>
              </p:cNvPr>
              <p:cNvSpPr txBox="1">
                <a:spLocks noRot="1" noChangeAspect="1" noMove="1" noResize="1" noEditPoints="1" noAdjustHandles="1" noChangeArrowheads="1" noChangeShapeType="1" noTextEdit="1"/>
              </p:cNvSpPr>
              <p:nvPr/>
            </p:nvSpPr>
            <p:spPr>
              <a:xfrm>
                <a:off x="678187" y="1933101"/>
                <a:ext cx="6024762" cy="4373040"/>
              </a:xfrm>
              <a:prstGeom prst="rect">
                <a:avLst/>
              </a:prstGeom>
              <a:blipFill>
                <a:blip r:embed="rId4"/>
                <a:stretch>
                  <a:fillRect l="-910" r="-809"/>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D18893FE-0258-4E07-8149-42027214A656}"/>
              </a:ext>
            </a:extLst>
          </p:cNvPr>
          <p:cNvSpPr txBox="1"/>
          <p:nvPr/>
        </p:nvSpPr>
        <p:spPr>
          <a:xfrm>
            <a:off x="7771155" y="2249704"/>
            <a:ext cx="3742658"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对于集合</a:t>
            </a:r>
            <a:r>
              <a:rPr lang="en-US" altLang="zh-CN" dirty="0">
                <a:latin typeface="仿宋" panose="02010609060101010101" pitchFamily="49" charset="-122"/>
                <a:ea typeface="仿宋" panose="02010609060101010101" pitchFamily="49" charset="-122"/>
              </a:rPr>
              <a:t>P{1,2,3,4}</a:t>
            </a:r>
            <a:r>
              <a:rPr lang="zh-CN" altLang="en-US" dirty="0">
                <a:latin typeface="仿宋" panose="02010609060101010101" pitchFamily="49" charset="-122"/>
                <a:ea typeface="仿宋" panose="02010609060101010101" pitchFamily="49" charset="-122"/>
              </a:rPr>
              <a:t>的集合枚举树</a:t>
            </a:r>
          </a:p>
        </p:txBody>
      </p:sp>
      <p:sp>
        <p:nvSpPr>
          <p:cNvPr id="118" name="文本框 117">
            <a:extLst>
              <a:ext uri="{FF2B5EF4-FFF2-40B4-BE49-F238E27FC236}">
                <a16:creationId xmlns:a16="http://schemas.microsoft.com/office/drawing/2014/main" id="{BAED741C-F0E9-4C24-93A8-4FC128EE1EDC}"/>
              </a:ext>
            </a:extLst>
          </p:cNvPr>
          <p:cNvSpPr txBox="1"/>
          <p:nvPr/>
        </p:nvSpPr>
        <p:spPr>
          <a:xfrm>
            <a:off x="7771155" y="6307288"/>
            <a:ext cx="3402746"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二分图</a:t>
            </a:r>
            <a:r>
              <a:rPr lang="en-US" altLang="zh-CN" dirty="0">
                <a:latin typeface="仿宋" panose="02010609060101010101" pitchFamily="49" charset="-122"/>
                <a:ea typeface="仿宋" panose="02010609060101010101" pitchFamily="49" charset="-122"/>
              </a:rPr>
              <a:t>G</a:t>
            </a:r>
            <a:r>
              <a:rPr lang="en-US" altLang="zh-CN" baseline="-25000"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上的集合枚举树示例</a:t>
            </a:r>
          </a:p>
        </p:txBody>
      </p:sp>
    </p:spTree>
    <p:extLst>
      <p:ext uri="{BB962C8B-B14F-4D97-AF65-F5344CB8AC3E}">
        <p14:creationId xmlns:p14="http://schemas.microsoft.com/office/powerpoint/2010/main" val="32541262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BC8FC9-7BE1-4128-AFD1-FF8D7FA4CDB3}"/>
              </a:ext>
            </a:extLst>
          </p:cNvPr>
          <p:cNvSpPr/>
          <p:nvPr/>
        </p:nvSpPr>
        <p:spPr>
          <a:xfrm>
            <a:off x="3213961" y="534304"/>
            <a:ext cx="2338332" cy="307777"/>
          </a:xfrm>
          <a:prstGeom prst="rect">
            <a:avLst/>
          </a:prstGeom>
        </p:spPr>
        <p:txBody>
          <a:bodyPr wrap="none">
            <a:spAutoFit/>
          </a:bodyPr>
          <a:lstStyle/>
          <a:p>
            <a:r>
              <a:rPr lang="en-US" altLang="zh-CN" sz="1400" dirty="0">
                <a:solidFill>
                  <a:schemeClr val="bg1">
                    <a:lumMod val="65000"/>
                  </a:schemeClr>
                </a:solidFill>
                <a:latin typeface="微软雅黑 Light" panose="020B0502040204020203" pitchFamily="34" charset="-122"/>
                <a:ea typeface="微软雅黑 Light" panose="020B0502040204020203" pitchFamily="34" charset="-122"/>
              </a:rPr>
              <a:t>Innovation and deficiency</a:t>
            </a:r>
          </a:p>
        </p:txBody>
      </p:sp>
      <p:sp>
        <p:nvSpPr>
          <p:cNvPr id="5" name="矩形 4">
            <a:extLst>
              <a:ext uri="{FF2B5EF4-FFF2-40B4-BE49-F238E27FC236}">
                <a16:creationId xmlns:a16="http://schemas.microsoft.com/office/drawing/2014/main" id="{83E1A42A-C310-4BF5-B019-F2125D7C8D9E}"/>
              </a:ext>
            </a:extLst>
          </p:cNvPr>
          <p:cNvSpPr/>
          <p:nvPr/>
        </p:nvSpPr>
        <p:spPr>
          <a:xfrm>
            <a:off x="1091401" y="358737"/>
            <a:ext cx="2183427" cy="954107"/>
          </a:xfrm>
          <a:prstGeom prst="rect">
            <a:avLst/>
          </a:prstGeom>
        </p:spPr>
        <p:txBody>
          <a:bodyPr wrap="square">
            <a:spAutoFit/>
          </a:bodyPr>
          <a:lstStyle/>
          <a:p>
            <a:pPr>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创新与不足 </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06</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D78E0D3A-63A7-46F6-B88B-149959755D9D}"/>
              </a:ext>
            </a:extLst>
          </p:cNvPr>
          <p:cNvSpPr/>
          <p:nvPr/>
        </p:nvSpPr>
        <p:spPr>
          <a:xfrm>
            <a:off x="884238" y="1661316"/>
            <a:ext cx="4860925" cy="4071937"/>
          </a:xfrm>
          <a:custGeom>
            <a:avLst/>
            <a:gdLst>
              <a:gd name="connsiteX0" fmla="*/ 74883 w 4860925"/>
              <a:gd name="connsiteY0" fmla="*/ 0 h 4071937"/>
              <a:gd name="connsiteX1" fmla="*/ 4786042 w 4860925"/>
              <a:gd name="connsiteY1" fmla="*/ 0 h 4071937"/>
              <a:gd name="connsiteX2" fmla="*/ 4860925 w 4860925"/>
              <a:gd name="connsiteY2" fmla="*/ 74883 h 4071937"/>
              <a:gd name="connsiteX3" fmla="*/ 4860925 w 4860925"/>
              <a:gd name="connsiteY3" fmla="*/ 1653953 h 4071937"/>
              <a:gd name="connsiteX4" fmla="*/ 4858108 w 4860925"/>
              <a:gd name="connsiteY4" fmla="*/ 1653384 h 4071937"/>
              <a:gd name="connsiteX5" fmla="*/ 4743808 w 4860925"/>
              <a:gd name="connsiteY5" fmla="*/ 1767684 h 4071937"/>
              <a:gd name="connsiteX6" fmla="*/ 4858108 w 4860925"/>
              <a:gd name="connsiteY6" fmla="*/ 1881984 h 4071937"/>
              <a:gd name="connsiteX7" fmla="*/ 4860925 w 4860925"/>
              <a:gd name="connsiteY7" fmla="*/ 1881415 h 4071937"/>
              <a:gd name="connsiteX8" fmla="*/ 4860925 w 4860925"/>
              <a:gd name="connsiteY8" fmla="*/ 3997054 h 4071937"/>
              <a:gd name="connsiteX9" fmla="*/ 4786042 w 4860925"/>
              <a:gd name="connsiteY9" fmla="*/ 4071937 h 4071937"/>
              <a:gd name="connsiteX10" fmla="*/ 74883 w 4860925"/>
              <a:gd name="connsiteY10" fmla="*/ 4071937 h 4071937"/>
              <a:gd name="connsiteX11" fmla="*/ 0 w 4860925"/>
              <a:gd name="connsiteY11" fmla="*/ 3997054 h 4071937"/>
              <a:gd name="connsiteX12" fmla="*/ 0 w 4860925"/>
              <a:gd name="connsiteY12" fmla="*/ 1881320 h 4071937"/>
              <a:gd name="connsiteX13" fmla="*/ 41201 w 4860925"/>
              <a:gd name="connsiteY13" fmla="*/ 1873002 h 4071937"/>
              <a:gd name="connsiteX14" fmla="*/ 111010 w 4860925"/>
              <a:gd name="connsiteY14" fmla="*/ 1767684 h 4071937"/>
              <a:gd name="connsiteX15" fmla="*/ 41201 w 4860925"/>
              <a:gd name="connsiteY15" fmla="*/ 1662366 h 4071937"/>
              <a:gd name="connsiteX16" fmla="*/ 0 w 4860925"/>
              <a:gd name="connsiteY16" fmla="*/ 1654048 h 4071937"/>
              <a:gd name="connsiteX17" fmla="*/ 0 w 4860925"/>
              <a:gd name="connsiteY17" fmla="*/ 74883 h 4071937"/>
              <a:gd name="connsiteX18" fmla="*/ 74883 w 4860925"/>
              <a:gd name="connsiteY18" fmla="*/ 0 h 40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0925" h="4071937">
                <a:moveTo>
                  <a:pt x="74883" y="0"/>
                </a:moveTo>
                <a:lnTo>
                  <a:pt x="4786042" y="0"/>
                </a:lnTo>
                <a:cubicBezTo>
                  <a:pt x="4827399" y="0"/>
                  <a:pt x="4860925" y="33526"/>
                  <a:pt x="4860925" y="74883"/>
                </a:cubicBezTo>
                <a:lnTo>
                  <a:pt x="4860925" y="1653953"/>
                </a:lnTo>
                <a:lnTo>
                  <a:pt x="4858108" y="1653384"/>
                </a:lnTo>
                <a:cubicBezTo>
                  <a:pt x="4794982" y="1653384"/>
                  <a:pt x="4743808" y="1704558"/>
                  <a:pt x="4743808" y="1767684"/>
                </a:cubicBezTo>
                <a:cubicBezTo>
                  <a:pt x="4743808" y="1830810"/>
                  <a:pt x="4794982" y="1881984"/>
                  <a:pt x="4858108" y="1881984"/>
                </a:cubicBezTo>
                <a:lnTo>
                  <a:pt x="4860925" y="1881415"/>
                </a:lnTo>
                <a:lnTo>
                  <a:pt x="4860925" y="3997054"/>
                </a:lnTo>
                <a:cubicBezTo>
                  <a:pt x="4860925" y="4038411"/>
                  <a:pt x="4827399" y="4071937"/>
                  <a:pt x="4786042" y="4071937"/>
                </a:cubicBezTo>
                <a:lnTo>
                  <a:pt x="74883" y="4071937"/>
                </a:lnTo>
                <a:cubicBezTo>
                  <a:pt x="33526" y="4071937"/>
                  <a:pt x="0" y="4038411"/>
                  <a:pt x="0" y="3997054"/>
                </a:cubicBezTo>
                <a:lnTo>
                  <a:pt x="0" y="1881320"/>
                </a:lnTo>
                <a:lnTo>
                  <a:pt x="41201" y="1873002"/>
                </a:lnTo>
                <a:cubicBezTo>
                  <a:pt x="82225" y="1855650"/>
                  <a:pt x="111010" y="1815029"/>
                  <a:pt x="111010" y="1767684"/>
                </a:cubicBezTo>
                <a:cubicBezTo>
                  <a:pt x="111010" y="1720340"/>
                  <a:pt x="82225" y="1679718"/>
                  <a:pt x="41201" y="1662366"/>
                </a:cubicBezTo>
                <a:lnTo>
                  <a:pt x="0" y="1654048"/>
                </a:lnTo>
                <a:lnTo>
                  <a:pt x="0" y="74883"/>
                </a:lnTo>
                <a:cubicBezTo>
                  <a:pt x="0" y="33526"/>
                  <a:pt x="33526" y="0"/>
                  <a:pt x="74883" y="0"/>
                </a:cubicBezTo>
                <a:close/>
              </a:path>
            </a:pathLst>
          </a:cu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zh-CN" altLang="en-US"/>
          </a:p>
        </p:txBody>
      </p:sp>
      <p:sp>
        <p:nvSpPr>
          <p:cNvPr id="60" name="任意多边形: 形状 59">
            <a:extLst>
              <a:ext uri="{FF2B5EF4-FFF2-40B4-BE49-F238E27FC236}">
                <a16:creationId xmlns:a16="http://schemas.microsoft.com/office/drawing/2014/main" id="{54DAFC20-58EA-4F47-958B-E1F609A3D24D}"/>
              </a:ext>
            </a:extLst>
          </p:cNvPr>
          <p:cNvSpPr/>
          <p:nvPr/>
        </p:nvSpPr>
        <p:spPr>
          <a:xfrm>
            <a:off x="6446838" y="1701003"/>
            <a:ext cx="4860925" cy="4070350"/>
          </a:xfrm>
          <a:custGeom>
            <a:avLst/>
            <a:gdLst>
              <a:gd name="connsiteX0" fmla="*/ 74854 w 4860925"/>
              <a:gd name="connsiteY0" fmla="*/ 0 h 4070350"/>
              <a:gd name="connsiteX1" fmla="*/ 4786071 w 4860925"/>
              <a:gd name="connsiteY1" fmla="*/ 0 h 4070350"/>
              <a:gd name="connsiteX2" fmla="*/ 4860925 w 4860925"/>
              <a:gd name="connsiteY2" fmla="*/ 74854 h 4070350"/>
              <a:gd name="connsiteX3" fmla="*/ 4860925 w 4860925"/>
              <a:gd name="connsiteY3" fmla="*/ 1616077 h 4070350"/>
              <a:gd name="connsiteX4" fmla="*/ 4828221 w 4860925"/>
              <a:gd name="connsiteY4" fmla="*/ 1622679 h 4070350"/>
              <a:gd name="connsiteX5" fmla="*/ 4758412 w 4860925"/>
              <a:gd name="connsiteY5" fmla="*/ 1727997 h 4070350"/>
              <a:gd name="connsiteX6" fmla="*/ 4828221 w 4860925"/>
              <a:gd name="connsiteY6" fmla="*/ 1833315 h 4070350"/>
              <a:gd name="connsiteX7" fmla="*/ 4860925 w 4860925"/>
              <a:gd name="connsiteY7" fmla="*/ 1839918 h 4070350"/>
              <a:gd name="connsiteX8" fmla="*/ 4860925 w 4860925"/>
              <a:gd name="connsiteY8" fmla="*/ 3995496 h 4070350"/>
              <a:gd name="connsiteX9" fmla="*/ 4786071 w 4860925"/>
              <a:gd name="connsiteY9" fmla="*/ 4070350 h 4070350"/>
              <a:gd name="connsiteX10" fmla="*/ 74854 w 4860925"/>
              <a:gd name="connsiteY10" fmla="*/ 4070350 h 4070350"/>
              <a:gd name="connsiteX11" fmla="*/ 0 w 4860925"/>
              <a:gd name="connsiteY11" fmla="*/ 3995496 h 4070350"/>
              <a:gd name="connsiteX12" fmla="*/ 0 w 4860925"/>
              <a:gd name="connsiteY12" fmla="*/ 1840510 h 4070350"/>
              <a:gd name="connsiteX13" fmla="*/ 35641 w 4860925"/>
              <a:gd name="connsiteY13" fmla="*/ 1833315 h 4070350"/>
              <a:gd name="connsiteX14" fmla="*/ 105450 w 4860925"/>
              <a:gd name="connsiteY14" fmla="*/ 1727997 h 4070350"/>
              <a:gd name="connsiteX15" fmla="*/ 35641 w 4860925"/>
              <a:gd name="connsiteY15" fmla="*/ 1622679 h 4070350"/>
              <a:gd name="connsiteX16" fmla="*/ 0 w 4860925"/>
              <a:gd name="connsiteY16" fmla="*/ 1615484 h 4070350"/>
              <a:gd name="connsiteX17" fmla="*/ 0 w 4860925"/>
              <a:gd name="connsiteY17" fmla="*/ 74854 h 4070350"/>
              <a:gd name="connsiteX18" fmla="*/ 74854 w 4860925"/>
              <a:gd name="connsiteY18" fmla="*/ 0 h 407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0925" h="4070350">
                <a:moveTo>
                  <a:pt x="74854" y="0"/>
                </a:moveTo>
                <a:lnTo>
                  <a:pt x="4786071" y="0"/>
                </a:lnTo>
                <a:cubicBezTo>
                  <a:pt x="4827412" y="0"/>
                  <a:pt x="4860925" y="33513"/>
                  <a:pt x="4860925" y="74854"/>
                </a:cubicBezTo>
                <a:lnTo>
                  <a:pt x="4860925" y="1616077"/>
                </a:lnTo>
                <a:lnTo>
                  <a:pt x="4828221" y="1622679"/>
                </a:lnTo>
                <a:cubicBezTo>
                  <a:pt x="4787197" y="1640031"/>
                  <a:pt x="4758412" y="1680653"/>
                  <a:pt x="4758412" y="1727997"/>
                </a:cubicBezTo>
                <a:cubicBezTo>
                  <a:pt x="4758412" y="1775342"/>
                  <a:pt x="4787197" y="1815963"/>
                  <a:pt x="4828221" y="1833315"/>
                </a:cubicBezTo>
                <a:lnTo>
                  <a:pt x="4860925" y="1839918"/>
                </a:lnTo>
                <a:lnTo>
                  <a:pt x="4860925" y="3995496"/>
                </a:lnTo>
                <a:cubicBezTo>
                  <a:pt x="4860925" y="4036837"/>
                  <a:pt x="4827412" y="4070350"/>
                  <a:pt x="4786071" y="4070350"/>
                </a:cubicBezTo>
                <a:lnTo>
                  <a:pt x="74854" y="4070350"/>
                </a:lnTo>
                <a:cubicBezTo>
                  <a:pt x="33513" y="4070350"/>
                  <a:pt x="0" y="4036837"/>
                  <a:pt x="0" y="3995496"/>
                </a:cubicBezTo>
                <a:lnTo>
                  <a:pt x="0" y="1840510"/>
                </a:lnTo>
                <a:lnTo>
                  <a:pt x="35641" y="1833315"/>
                </a:lnTo>
                <a:cubicBezTo>
                  <a:pt x="76665" y="1815963"/>
                  <a:pt x="105450" y="1775342"/>
                  <a:pt x="105450" y="1727997"/>
                </a:cubicBezTo>
                <a:cubicBezTo>
                  <a:pt x="105450" y="1680653"/>
                  <a:pt x="76665" y="1640031"/>
                  <a:pt x="35641" y="1622679"/>
                </a:cubicBezTo>
                <a:lnTo>
                  <a:pt x="0" y="1615484"/>
                </a:lnTo>
                <a:lnTo>
                  <a:pt x="0" y="74854"/>
                </a:lnTo>
                <a:cubicBezTo>
                  <a:pt x="0" y="33513"/>
                  <a:pt x="33513" y="0"/>
                  <a:pt x="74854" y="0"/>
                </a:cubicBezTo>
                <a:close/>
              </a:path>
            </a:pathLst>
          </a:cu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zh-CN" altLang="en-US"/>
          </a:p>
        </p:txBody>
      </p:sp>
      <p:sp>
        <p:nvSpPr>
          <p:cNvPr id="32" name="矩形 31">
            <a:extLst>
              <a:ext uri="{FF2B5EF4-FFF2-40B4-BE49-F238E27FC236}">
                <a16:creationId xmlns:a16="http://schemas.microsoft.com/office/drawing/2014/main" id="{0914969E-793C-4BC3-BD12-4C018D3E4270}"/>
              </a:ext>
            </a:extLst>
          </p:cNvPr>
          <p:cNvSpPr/>
          <p:nvPr/>
        </p:nvSpPr>
        <p:spPr>
          <a:xfrm>
            <a:off x="6788825" y="1890698"/>
            <a:ext cx="3929281" cy="1446550"/>
          </a:xfrm>
          <a:prstGeom prst="rect">
            <a:avLst/>
          </a:prstGeom>
        </p:spPr>
        <p:txBody>
          <a:bodyPr wrap="none">
            <a:spAutoFit/>
          </a:bodyPr>
          <a:lstStyle/>
          <a:p>
            <a:pPr>
              <a:defRPr/>
            </a:pPr>
            <a:r>
              <a:rPr lang="en-US" altLang="zh-CN" sz="8800" dirty="0">
                <a:solidFill>
                  <a:schemeClr val="tx1">
                    <a:lumMod val="75000"/>
                    <a:lumOff val="25000"/>
                    <a:alpha val="5000"/>
                  </a:schemeClr>
                </a:solidFill>
                <a:latin typeface="Haettenschweiler" panose="020B0706040902060204" pitchFamily="34" charset="0"/>
              </a:rPr>
              <a:t>DEFICIENCY</a:t>
            </a:r>
            <a:endParaRPr lang="zh-CN" altLang="en-US" sz="8800" dirty="0">
              <a:solidFill>
                <a:schemeClr val="tx1">
                  <a:lumMod val="75000"/>
                  <a:lumOff val="25000"/>
                  <a:alpha val="5000"/>
                </a:schemeClr>
              </a:solidFill>
              <a:latin typeface="Haettenschweiler" panose="020B0706040902060204" pitchFamily="34" charset="0"/>
            </a:endParaRPr>
          </a:p>
        </p:txBody>
      </p:sp>
      <p:sp>
        <p:nvSpPr>
          <p:cNvPr id="35" name="矩形 34">
            <a:extLst>
              <a:ext uri="{FF2B5EF4-FFF2-40B4-BE49-F238E27FC236}">
                <a16:creationId xmlns:a16="http://schemas.microsoft.com/office/drawing/2014/main" id="{F993A334-1A37-42DB-9B49-76790F71ACC4}"/>
              </a:ext>
            </a:extLst>
          </p:cNvPr>
          <p:cNvSpPr/>
          <p:nvPr/>
        </p:nvSpPr>
        <p:spPr>
          <a:xfrm>
            <a:off x="6777038" y="2037254"/>
            <a:ext cx="1576387" cy="922338"/>
          </a:xfrm>
          <a:prstGeom prst="rect">
            <a:avLst/>
          </a:prstGeom>
          <a:noFill/>
        </p:spPr>
        <p:txBody>
          <a:bodyPr wrap="none">
            <a:spAutoFit/>
          </a:bodyPr>
          <a:lstStyle/>
          <a:p>
            <a:pPr algn="ctr" eaLnBrk="1" hangingPunct="1">
              <a:defRPr/>
            </a:pPr>
            <a:r>
              <a:rPr lang="zh-CN" altLang="en-US" sz="5400" cap="all" dirty="0">
                <a:ln w="9000" cmpd="sng">
                  <a:noFill/>
                  <a:prstDash val="solid"/>
                </a:ln>
                <a:solidFill>
                  <a:srgbClr val="9E0000"/>
                </a:solidFill>
                <a:effectLst>
                  <a:outerShdw blurRad="127000" dist="38100" dir="2700000" algn="tl" rotWithShape="0">
                    <a:prstClr val="black">
                      <a:alpha val="20000"/>
                    </a:prstClr>
                  </a:outerShdw>
                </a:effectLst>
                <a:latin typeface="宋体" panose="02010600030101010101" pitchFamily="2" charset="-122"/>
                <a:ea typeface="宋体" panose="02010600030101010101" pitchFamily="2" charset="-122"/>
              </a:rPr>
              <a:t>不足</a:t>
            </a:r>
          </a:p>
        </p:txBody>
      </p:sp>
      <p:sp>
        <p:nvSpPr>
          <p:cNvPr id="39" name="矩形 38">
            <a:extLst>
              <a:ext uri="{FF2B5EF4-FFF2-40B4-BE49-F238E27FC236}">
                <a16:creationId xmlns:a16="http://schemas.microsoft.com/office/drawing/2014/main" id="{97C42DB9-F337-4E9F-83D1-1C14B3DA7BCE}"/>
              </a:ext>
            </a:extLst>
          </p:cNvPr>
          <p:cNvSpPr/>
          <p:nvPr/>
        </p:nvSpPr>
        <p:spPr>
          <a:xfrm>
            <a:off x="1269111" y="1890698"/>
            <a:ext cx="4253087" cy="1446550"/>
          </a:xfrm>
          <a:prstGeom prst="rect">
            <a:avLst/>
          </a:prstGeom>
        </p:spPr>
        <p:txBody>
          <a:bodyPr wrap="none">
            <a:spAutoFit/>
          </a:bodyPr>
          <a:lstStyle/>
          <a:p>
            <a:pPr>
              <a:defRPr/>
            </a:pPr>
            <a:r>
              <a:rPr lang="zh-CN" altLang="en-US" sz="8800" dirty="0">
                <a:solidFill>
                  <a:schemeClr val="tx1">
                    <a:lumMod val="75000"/>
                    <a:lumOff val="25000"/>
                    <a:alpha val="5000"/>
                  </a:schemeClr>
                </a:solidFill>
                <a:latin typeface="Haettenschweiler" panose="020B0706040902060204" pitchFamily="34" charset="0"/>
              </a:rPr>
              <a:t>INNOVATION</a:t>
            </a:r>
          </a:p>
        </p:txBody>
      </p:sp>
      <p:sp>
        <p:nvSpPr>
          <p:cNvPr id="40" name="矩形 39">
            <a:extLst>
              <a:ext uri="{FF2B5EF4-FFF2-40B4-BE49-F238E27FC236}">
                <a16:creationId xmlns:a16="http://schemas.microsoft.com/office/drawing/2014/main" id="{AD48F103-F593-4274-9800-6D37E416188F}"/>
              </a:ext>
            </a:extLst>
          </p:cNvPr>
          <p:cNvSpPr/>
          <p:nvPr/>
        </p:nvSpPr>
        <p:spPr>
          <a:xfrm>
            <a:off x="1265221" y="2037254"/>
            <a:ext cx="1576388" cy="922338"/>
          </a:xfrm>
          <a:prstGeom prst="rect">
            <a:avLst/>
          </a:prstGeom>
          <a:noFill/>
        </p:spPr>
        <p:txBody>
          <a:bodyPr wrap="none">
            <a:spAutoFit/>
          </a:bodyPr>
          <a:lstStyle/>
          <a:p>
            <a:pPr algn="ctr" eaLnBrk="1" hangingPunct="1">
              <a:defRPr/>
            </a:pPr>
            <a:r>
              <a:rPr lang="zh-CN" altLang="en-US" sz="5400" cap="all" dirty="0">
                <a:ln w="9000" cmpd="sng">
                  <a:noFill/>
                  <a:prstDash val="solid"/>
                </a:ln>
                <a:solidFill>
                  <a:srgbClr val="03448B"/>
                </a:solidFill>
                <a:effectLst>
                  <a:outerShdw blurRad="127000" dist="38100" dir="2700000" algn="tl" rotWithShape="0">
                    <a:prstClr val="black">
                      <a:alpha val="20000"/>
                    </a:prstClr>
                  </a:outerShdw>
                </a:effectLst>
                <a:latin typeface="宋体" panose="02010600030101010101" pitchFamily="2" charset="-122"/>
                <a:ea typeface="宋体" panose="02010600030101010101" pitchFamily="2" charset="-122"/>
              </a:rPr>
              <a:t>创新</a:t>
            </a:r>
          </a:p>
        </p:txBody>
      </p:sp>
      <p:grpSp>
        <p:nvGrpSpPr>
          <p:cNvPr id="41" name="组合 40">
            <a:extLst>
              <a:ext uri="{FF2B5EF4-FFF2-40B4-BE49-F238E27FC236}">
                <a16:creationId xmlns:a16="http://schemas.microsoft.com/office/drawing/2014/main" id="{9D33EF8F-9C66-499D-AE88-EB7CDC3184D9}"/>
              </a:ext>
            </a:extLst>
          </p:cNvPr>
          <p:cNvGrpSpPr/>
          <p:nvPr/>
        </p:nvGrpSpPr>
        <p:grpSpPr>
          <a:xfrm>
            <a:off x="2814751" y="2003405"/>
            <a:ext cx="276682" cy="292053"/>
            <a:chOff x="3175" y="6350"/>
            <a:chExt cx="2400301" cy="2533651"/>
          </a:xfrm>
          <a:effectLst>
            <a:outerShdw blurRad="76200" dist="38100" dir="2700000" algn="tl" rotWithShape="0">
              <a:prstClr val="black">
                <a:alpha val="20000"/>
              </a:prstClr>
            </a:outerShdw>
          </a:effectLst>
        </p:grpSpPr>
        <p:sp>
          <p:nvSpPr>
            <p:cNvPr id="42" name="Rectangle 11">
              <a:extLst>
                <a:ext uri="{FF2B5EF4-FFF2-40B4-BE49-F238E27FC236}">
                  <a16:creationId xmlns:a16="http://schemas.microsoft.com/office/drawing/2014/main" id="{CEBB9186-D7B8-494F-9452-243774BE18F3}"/>
                </a:ext>
              </a:extLst>
            </p:cNvPr>
            <p:cNvSpPr>
              <a:spLocks noChangeArrowheads="1"/>
            </p:cNvSpPr>
            <p:nvPr/>
          </p:nvSpPr>
          <p:spPr bwMode="auto">
            <a:xfrm>
              <a:off x="3175" y="912813"/>
              <a:ext cx="633413" cy="1627188"/>
            </a:xfrm>
            <a:prstGeom prst="rect">
              <a:avLst/>
            </a:prstGeom>
            <a:solidFill>
              <a:srgbClr val="4B6D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3" name="Oval 12">
              <a:extLst>
                <a:ext uri="{FF2B5EF4-FFF2-40B4-BE49-F238E27FC236}">
                  <a16:creationId xmlns:a16="http://schemas.microsoft.com/office/drawing/2014/main" id="{72620A41-7134-4945-B72C-86D56DA73341}"/>
                </a:ext>
              </a:extLst>
            </p:cNvPr>
            <p:cNvSpPr>
              <a:spLocks noChangeArrowheads="1"/>
            </p:cNvSpPr>
            <p:nvPr/>
          </p:nvSpPr>
          <p:spPr bwMode="auto">
            <a:xfrm>
              <a:off x="139700" y="1951038"/>
              <a:ext cx="363538" cy="363538"/>
            </a:xfrm>
            <a:prstGeom prst="ellipse">
              <a:avLst/>
            </a:prstGeom>
            <a:solidFill>
              <a:srgbClr val="D8A8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4" name="Freeform 13">
              <a:extLst>
                <a:ext uri="{FF2B5EF4-FFF2-40B4-BE49-F238E27FC236}">
                  <a16:creationId xmlns:a16="http://schemas.microsoft.com/office/drawing/2014/main" id="{30F4CCF4-B3EF-44C2-8BDF-0713CB1C99BA}"/>
                </a:ext>
              </a:extLst>
            </p:cNvPr>
            <p:cNvSpPr>
              <a:spLocks/>
            </p:cNvSpPr>
            <p:nvPr/>
          </p:nvSpPr>
          <p:spPr bwMode="auto">
            <a:xfrm>
              <a:off x="636588" y="6350"/>
              <a:ext cx="1766888" cy="2441575"/>
            </a:xfrm>
            <a:custGeom>
              <a:avLst/>
              <a:gdLst>
                <a:gd name="T0" fmla="*/ 543 w 558"/>
                <a:gd name="T1" fmla="*/ 371 h 771"/>
                <a:gd name="T2" fmla="*/ 486 w 558"/>
                <a:gd name="T3" fmla="*/ 314 h 771"/>
                <a:gd name="T4" fmla="*/ 486 w 558"/>
                <a:gd name="T5" fmla="*/ 314 h 771"/>
                <a:gd name="T6" fmla="*/ 263 w 558"/>
                <a:gd name="T7" fmla="*/ 314 h 771"/>
                <a:gd name="T8" fmla="*/ 277 w 558"/>
                <a:gd name="T9" fmla="*/ 248 h 771"/>
                <a:gd name="T10" fmla="*/ 279 w 558"/>
                <a:gd name="T11" fmla="*/ 93 h 771"/>
                <a:gd name="T12" fmla="*/ 193 w 558"/>
                <a:gd name="T13" fmla="*/ 0 h 771"/>
                <a:gd name="T14" fmla="*/ 190 w 558"/>
                <a:gd name="T15" fmla="*/ 0 h 771"/>
                <a:gd name="T16" fmla="*/ 143 w 558"/>
                <a:gd name="T17" fmla="*/ 86 h 771"/>
                <a:gd name="T18" fmla="*/ 29 w 558"/>
                <a:gd name="T19" fmla="*/ 314 h 771"/>
                <a:gd name="T20" fmla="*/ 0 w 558"/>
                <a:gd name="T21" fmla="*/ 314 h 771"/>
                <a:gd name="T22" fmla="*/ 0 w 558"/>
                <a:gd name="T23" fmla="*/ 771 h 771"/>
                <a:gd name="T24" fmla="*/ 415 w 558"/>
                <a:gd name="T25" fmla="*/ 771 h 771"/>
                <a:gd name="T26" fmla="*/ 472 w 558"/>
                <a:gd name="T27" fmla="*/ 714 h 771"/>
                <a:gd name="T28" fmla="*/ 415 w 558"/>
                <a:gd name="T29" fmla="*/ 657 h 771"/>
                <a:gd name="T30" fmla="*/ 458 w 558"/>
                <a:gd name="T31" fmla="*/ 657 h 771"/>
                <a:gd name="T32" fmla="*/ 515 w 558"/>
                <a:gd name="T33" fmla="*/ 600 h 771"/>
                <a:gd name="T34" fmla="*/ 458 w 558"/>
                <a:gd name="T35" fmla="*/ 543 h 771"/>
                <a:gd name="T36" fmla="*/ 500 w 558"/>
                <a:gd name="T37" fmla="*/ 543 h 771"/>
                <a:gd name="T38" fmla="*/ 558 w 558"/>
                <a:gd name="T39" fmla="*/ 486 h 771"/>
                <a:gd name="T40" fmla="*/ 558 w 558"/>
                <a:gd name="T41" fmla="*/ 486 h 771"/>
                <a:gd name="T42" fmla="*/ 500 w 558"/>
                <a:gd name="T43" fmla="*/ 431 h 771"/>
                <a:gd name="T44" fmla="*/ 443 w 558"/>
                <a:gd name="T45" fmla="*/ 429 h 771"/>
                <a:gd name="T46" fmla="*/ 486 w 558"/>
                <a:gd name="T47" fmla="*/ 429 h 771"/>
                <a:gd name="T48" fmla="*/ 543 w 558"/>
                <a:gd name="T49" fmla="*/ 371 h 771"/>
                <a:gd name="T50" fmla="*/ 543 w 558"/>
                <a:gd name="T51" fmla="*/ 3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771">
                  <a:moveTo>
                    <a:pt x="543" y="371"/>
                  </a:moveTo>
                  <a:cubicBezTo>
                    <a:pt x="543" y="340"/>
                    <a:pt x="518" y="314"/>
                    <a:pt x="486" y="314"/>
                  </a:cubicBezTo>
                  <a:cubicBezTo>
                    <a:pt x="486" y="314"/>
                    <a:pt x="486" y="314"/>
                    <a:pt x="486" y="314"/>
                  </a:cubicBezTo>
                  <a:cubicBezTo>
                    <a:pt x="263" y="314"/>
                    <a:pt x="263" y="314"/>
                    <a:pt x="263" y="314"/>
                  </a:cubicBezTo>
                  <a:cubicBezTo>
                    <a:pt x="277" y="248"/>
                    <a:pt x="277" y="248"/>
                    <a:pt x="277" y="248"/>
                  </a:cubicBezTo>
                  <a:cubicBezTo>
                    <a:pt x="288" y="198"/>
                    <a:pt x="285" y="137"/>
                    <a:pt x="279" y="93"/>
                  </a:cubicBezTo>
                  <a:cubicBezTo>
                    <a:pt x="272" y="50"/>
                    <a:pt x="234" y="0"/>
                    <a:pt x="193" y="0"/>
                  </a:cubicBezTo>
                  <a:cubicBezTo>
                    <a:pt x="190" y="0"/>
                    <a:pt x="190" y="0"/>
                    <a:pt x="190" y="0"/>
                  </a:cubicBezTo>
                  <a:cubicBezTo>
                    <a:pt x="156" y="0"/>
                    <a:pt x="143" y="38"/>
                    <a:pt x="143" y="86"/>
                  </a:cubicBezTo>
                  <a:cubicBezTo>
                    <a:pt x="143" y="318"/>
                    <a:pt x="29" y="314"/>
                    <a:pt x="29" y="314"/>
                  </a:cubicBezTo>
                  <a:cubicBezTo>
                    <a:pt x="0" y="314"/>
                    <a:pt x="0" y="314"/>
                    <a:pt x="0" y="314"/>
                  </a:cubicBezTo>
                  <a:cubicBezTo>
                    <a:pt x="0" y="771"/>
                    <a:pt x="0" y="771"/>
                    <a:pt x="0" y="771"/>
                  </a:cubicBezTo>
                  <a:cubicBezTo>
                    <a:pt x="415" y="771"/>
                    <a:pt x="415" y="771"/>
                    <a:pt x="415" y="771"/>
                  </a:cubicBezTo>
                  <a:cubicBezTo>
                    <a:pt x="446" y="771"/>
                    <a:pt x="472" y="746"/>
                    <a:pt x="472" y="714"/>
                  </a:cubicBezTo>
                  <a:cubicBezTo>
                    <a:pt x="472" y="683"/>
                    <a:pt x="446" y="657"/>
                    <a:pt x="415" y="657"/>
                  </a:cubicBezTo>
                  <a:cubicBezTo>
                    <a:pt x="458" y="657"/>
                    <a:pt x="458" y="657"/>
                    <a:pt x="458" y="657"/>
                  </a:cubicBezTo>
                  <a:cubicBezTo>
                    <a:pt x="489" y="657"/>
                    <a:pt x="515" y="632"/>
                    <a:pt x="515" y="600"/>
                  </a:cubicBezTo>
                  <a:cubicBezTo>
                    <a:pt x="515" y="568"/>
                    <a:pt x="489" y="543"/>
                    <a:pt x="458" y="543"/>
                  </a:cubicBezTo>
                  <a:cubicBezTo>
                    <a:pt x="500" y="543"/>
                    <a:pt x="500" y="543"/>
                    <a:pt x="500" y="543"/>
                  </a:cubicBezTo>
                  <a:cubicBezTo>
                    <a:pt x="532" y="543"/>
                    <a:pt x="558" y="517"/>
                    <a:pt x="558" y="486"/>
                  </a:cubicBezTo>
                  <a:cubicBezTo>
                    <a:pt x="558" y="486"/>
                    <a:pt x="558" y="486"/>
                    <a:pt x="558" y="486"/>
                  </a:cubicBezTo>
                  <a:cubicBezTo>
                    <a:pt x="558" y="450"/>
                    <a:pt x="535" y="437"/>
                    <a:pt x="500" y="431"/>
                  </a:cubicBezTo>
                  <a:cubicBezTo>
                    <a:pt x="484" y="429"/>
                    <a:pt x="454" y="429"/>
                    <a:pt x="443" y="429"/>
                  </a:cubicBezTo>
                  <a:cubicBezTo>
                    <a:pt x="486" y="429"/>
                    <a:pt x="486" y="429"/>
                    <a:pt x="486" y="429"/>
                  </a:cubicBezTo>
                  <a:cubicBezTo>
                    <a:pt x="518" y="429"/>
                    <a:pt x="543" y="403"/>
                    <a:pt x="543" y="371"/>
                  </a:cubicBezTo>
                  <a:cubicBezTo>
                    <a:pt x="543" y="371"/>
                    <a:pt x="543" y="371"/>
                    <a:pt x="543" y="371"/>
                  </a:cubicBezTo>
                  <a:close/>
                </a:path>
              </a:pathLst>
            </a:custGeom>
            <a:solidFill>
              <a:srgbClr val="FBCE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5" name="Freeform 14">
              <a:extLst>
                <a:ext uri="{FF2B5EF4-FFF2-40B4-BE49-F238E27FC236}">
                  <a16:creationId xmlns:a16="http://schemas.microsoft.com/office/drawing/2014/main" id="{4DA4F47C-4C34-4056-B23B-CA92902C12B2}"/>
                </a:ext>
              </a:extLst>
            </p:cNvPr>
            <p:cNvSpPr>
              <a:spLocks noEditPoints="1"/>
            </p:cNvSpPr>
            <p:nvPr/>
          </p:nvSpPr>
          <p:spPr bwMode="auto">
            <a:xfrm>
              <a:off x="1585913" y="1317625"/>
              <a:ext cx="754063" cy="814388"/>
            </a:xfrm>
            <a:custGeom>
              <a:avLst/>
              <a:gdLst>
                <a:gd name="T0" fmla="*/ 224 w 238"/>
                <a:gd name="T1" fmla="*/ 0 h 257"/>
                <a:gd name="T2" fmla="*/ 43 w 238"/>
                <a:gd name="T3" fmla="*/ 0 h 257"/>
                <a:gd name="T4" fmla="*/ 29 w 238"/>
                <a:gd name="T5" fmla="*/ 15 h 257"/>
                <a:gd name="T6" fmla="*/ 43 w 238"/>
                <a:gd name="T7" fmla="*/ 29 h 257"/>
                <a:gd name="T8" fmla="*/ 43 w 238"/>
                <a:gd name="T9" fmla="*/ 29 h 257"/>
                <a:gd name="T10" fmla="*/ 236 w 238"/>
                <a:gd name="T11" fmla="*/ 29 h 257"/>
                <a:gd name="T12" fmla="*/ 200 w 238"/>
                <a:gd name="T13" fmla="*/ 17 h 257"/>
                <a:gd name="T14" fmla="*/ 143 w 238"/>
                <a:gd name="T15" fmla="*/ 15 h 257"/>
                <a:gd name="T16" fmla="*/ 186 w 238"/>
                <a:gd name="T17" fmla="*/ 15 h 257"/>
                <a:gd name="T18" fmla="*/ 224 w 238"/>
                <a:gd name="T19" fmla="*/ 0 h 257"/>
                <a:gd name="T20" fmla="*/ 238 w 238"/>
                <a:gd name="T21" fmla="*/ 115 h 257"/>
                <a:gd name="T22" fmla="*/ 43 w 238"/>
                <a:gd name="T23" fmla="*/ 115 h 257"/>
                <a:gd name="T24" fmla="*/ 29 w 238"/>
                <a:gd name="T25" fmla="*/ 129 h 257"/>
                <a:gd name="T26" fmla="*/ 43 w 238"/>
                <a:gd name="T27" fmla="*/ 143 h 257"/>
                <a:gd name="T28" fmla="*/ 43 w 238"/>
                <a:gd name="T29" fmla="*/ 143 h 257"/>
                <a:gd name="T30" fmla="*/ 195 w 238"/>
                <a:gd name="T31" fmla="*/ 143 h 257"/>
                <a:gd name="T32" fmla="*/ 158 w 238"/>
                <a:gd name="T33" fmla="*/ 129 h 257"/>
                <a:gd name="T34" fmla="*/ 200 w 238"/>
                <a:gd name="T35" fmla="*/ 129 h 257"/>
                <a:gd name="T36" fmla="*/ 238 w 238"/>
                <a:gd name="T37" fmla="*/ 115 h 257"/>
                <a:gd name="T38" fmla="*/ 195 w 238"/>
                <a:gd name="T39" fmla="*/ 229 h 257"/>
                <a:gd name="T40" fmla="*/ 15 w 238"/>
                <a:gd name="T41" fmla="*/ 229 h 257"/>
                <a:gd name="T42" fmla="*/ 0 w 238"/>
                <a:gd name="T43" fmla="*/ 243 h 257"/>
                <a:gd name="T44" fmla="*/ 15 w 238"/>
                <a:gd name="T45" fmla="*/ 257 h 257"/>
                <a:gd name="T46" fmla="*/ 15 w 238"/>
                <a:gd name="T47" fmla="*/ 257 h 257"/>
                <a:gd name="T48" fmla="*/ 152 w 238"/>
                <a:gd name="T49" fmla="*/ 257 h 257"/>
                <a:gd name="T50" fmla="*/ 115 w 238"/>
                <a:gd name="T51" fmla="*/ 243 h 257"/>
                <a:gd name="T52" fmla="*/ 158 w 238"/>
                <a:gd name="T53" fmla="*/ 243 h 257"/>
                <a:gd name="T54" fmla="*/ 195 w 238"/>
                <a:gd name="T55"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257">
                  <a:moveTo>
                    <a:pt x="224" y="0"/>
                  </a:moveTo>
                  <a:cubicBezTo>
                    <a:pt x="43" y="0"/>
                    <a:pt x="43" y="0"/>
                    <a:pt x="43" y="0"/>
                  </a:cubicBezTo>
                  <a:cubicBezTo>
                    <a:pt x="35" y="0"/>
                    <a:pt x="29" y="7"/>
                    <a:pt x="29" y="15"/>
                  </a:cubicBezTo>
                  <a:cubicBezTo>
                    <a:pt x="29" y="22"/>
                    <a:pt x="35" y="29"/>
                    <a:pt x="43" y="29"/>
                  </a:cubicBezTo>
                  <a:cubicBezTo>
                    <a:pt x="43" y="29"/>
                    <a:pt x="43" y="29"/>
                    <a:pt x="43" y="29"/>
                  </a:cubicBezTo>
                  <a:cubicBezTo>
                    <a:pt x="236" y="29"/>
                    <a:pt x="236" y="29"/>
                    <a:pt x="236" y="29"/>
                  </a:cubicBezTo>
                  <a:cubicBezTo>
                    <a:pt x="226" y="23"/>
                    <a:pt x="214" y="20"/>
                    <a:pt x="200" y="17"/>
                  </a:cubicBezTo>
                  <a:cubicBezTo>
                    <a:pt x="184" y="15"/>
                    <a:pt x="154" y="15"/>
                    <a:pt x="143" y="15"/>
                  </a:cubicBezTo>
                  <a:cubicBezTo>
                    <a:pt x="186" y="15"/>
                    <a:pt x="186" y="15"/>
                    <a:pt x="186" y="15"/>
                  </a:cubicBezTo>
                  <a:cubicBezTo>
                    <a:pt x="200" y="15"/>
                    <a:pt x="213" y="9"/>
                    <a:pt x="224" y="0"/>
                  </a:cubicBezTo>
                  <a:close/>
                  <a:moveTo>
                    <a:pt x="238" y="115"/>
                  </a:moveTo>
                  <a:cubicBezTo>
                    <a:pt x="43" y="115"/>
                    <a:pt x="43" y="115"/>
                    <a:pt x="43" y="115"/>
                  </a:cubicBezTo>
                  <a:cubicBezTo>
                    <a:pt x="35" y="115"/>
                    <a:pt x="29" y="121"/>
                    <a:pt x="29" y="129"/>
                  </a:cubicBezTo>
                  <a:cubicBezTo>
                    <a:pt x="29" y="137"/>
                    <a:pt x="35" y="143"/>
                    <a:pt x="43" y="143"/>
                  </a:cubicBezTo>
                  <a:cubicBezTo>
                    <a:pt x="43" y="143"/>
                    <a:pt x="43" y="143"/>
                    <a:pt x="43" y="143"/>
                  </a:cubicBezTo>
                  <a:cubicBezTo>
                    <a:pt x="195" y="143"/>
                    <a:pt x="195" y="143"/>
                    <a:pt x="195" y="143"/>
                  </a:cubicBezTo>
                  <a:cubicBezTo>
                    <a:pt x="185" y="134"/>
                    <a:pt x="171" y="129"/>
                    <a:pt x="158" y="129"/>
                  </a:cubicBezTo>
                  <a:cubicBezTo>
                    <a:pt x="200" y="129"/>
                    <a:pt x="200" y="129"/>
                    <a:pt x="200" y="129"/>
                  </a:cubicBezTo>
                  <a:cubicBezTo>
                    <a:pt x="214" y="129"/>
                    <a:pt x="228" y="124"/>
                    <a:pt x="238" y="115"/>
                  </a:cubicBezTo>
                  <a:close/>
                  <a:moveTo>
                    <a:pt x="195" y="229"/>
                  </a:moveTo>
                  <a:cubicBezTo>
                    <a:pt x="15" y="229"/>
                    <a:pt x="15" y="229"/>
                    <a:pt x="15" y="229"/>
                  </a:cubicBezTo>
                  <a:cubicBezTo>
                    <a:pt x="7" y="229"/>
                    <a:pt x="0" y="235"/>
                    <a:pt x="0" y="243"/>
                  </a:cubicBezTo>
                  <a:cubicBezTo>
                    <a:pt x="0" y="251"/>
                    <a:pt x="7" y="257"/>
                    <a:pt x="15" y="257"/>
                  </a:cubicBezTo>
                  <a:cubicBezTo>
                    <a:pt x="15" y="257"/>
                    <a:pt x="15" y="257"/>
                    <a:pt x="15" y="257"/>
                  </a:cubicBezTo>
                  <a:cubicBezTo>
                    <a:pt x="152" y="257"/>
                    <a:pt x="152" y="257"/>
                    <a:pt x="152" y="257"/>
                  </a:cubicBezTo>
                  <a:cubicBezTo>
                    <a:pt x="142" y="248"/>
                    <a:pt x="129" y="243"/>
                    <a:pt x="115" y="243"/>
                  </a:cubicBezTo>
                  <a:cubicBezTo>
                    <a:pt x="158" y="243"/>
                    <a:pt x="158" y="243"/>
                    <a:pt x="158" y="243"/>
                  </a:cubicBezTo>
                  <a:cubicBezTo>
                    <a:pt x="171" y="243"/>
                    <a:pt x="185" y="238"/>
                    <a:pt x="195" y="229"/>
                  </a:cubicBezTo>
                  <a:close/>
                </a:path>
              </a:pathLst>
            </a:custGeom>
            <a:solidFill>
              <a:srgbClr val="F7B5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grpSp>
        <p:nvGrpSpPr>
          <p:cNvPr id="46" name="组合 45">
            <a:extLst>
              <a:ext uri="{FF2B5EF4-FFF2-40B4-BE49-F238E27FC236}">
                <a16:creationId xmlns:a16="http://schemas.microsoft.com/office/drawing/2014/main" id="{2FE78100-7CD6-48B4-BF53-E995959CEDBB}"/>
              </a:ext>
            </a:extLst>
          </p:cNvPr>
          <p:cNvGrpSpPr/>
          <p:nvPr/>
        </p:nvGrpSpPr>
        <p:grpSpPr>
          <a:xfrm flipH="1" flipV="1">
            <a:off x="8215084" y="1998099"/>
            <a:ext cx="276682" cy="292053"/>
            <a:chOff x="3175" y="6350"/>
            <a:chExt cx="2400301" cy="2533651"/>
          </a:xfrm>
          <a:effectLst>
            <a:outerShdw blurRad="76200" dist="38100" dir="2700000" algn="tl" rotWithShape="0">
              <a:prstClr val="black">
                <a:alpha val="20000"/>
              </a:prstClr>
            </a:outerShdw>
          </a:effectLst>
        </p:grpSpPr>
        <p:sp>
          <p:nvSpPr>
            <p:cNvPr id="47" name="Rectangle 11">
              <a:extLst>
                <a:ext uri="{FF2B5EF4-FFF2-40B4-BE49-F238E27FC236}">
                  <a16:creationId xmlns:a16="http://schemas.microsoft.com/office/drawing/2014/main" id="{EE934EC4-5340-494F-B643-4C7C57494CE9}"/>
                </a:ext>
              </a:extLst>
            </p:cNvPr>
            <p:cNvSpPr>
              <a:spLocks noChangeArrowheads="1"/>
            </p:cNvSpPr>
            <p:nvPr/>
          </p:nvSpPr>
          <p:spPr bwMode="auto">
            <a:xfrm>
              <a:off x="3175" y="912813"/>
              <a:ext cx="633413" cy="1627188"/>
            </a:xfrm>
            <a:prstGeom prst="rect">
              <a:avLst/>
            </a:prstGeom>
            <a:solidFill>
              <a:srgbClr val="C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8" name="Oval 12">
              <a:extLst>
                <a:ext uri="{FF2B5EF4-FFF2-40B4-BE49-F238E27FC236}">
                  <a16:creationId xmlns:a16="http://schemas.microsoft.com/office/drawing/2014/main" id="{5D1A2950-47B7-418C-AA0A-6F830D3DF219}"/>
                </a:ext>
              </a:extLst>
            </p:cNvPr>
            <p:cNvSpPr>
              <a:spLocks noChangeArrowheads="1"/>
            </p:cNvSpPr>
            <p:nvPr/>
          </p:nvSpPr>
          <p:spPr bwMode="auto">
            <a:xfrm>
              <a:off x="139700" y="1951038"/>
              <a:ext cx="363538" cy="363538"/>
            </a:xfrm>
            <a:prstGeom prst="ellipse">
              <a:avLst/>
            </a:prstGeom>
            <a:solidFill>
              <a:srgbClr val="D8A8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9" name="Freeform 13">
              <a:extLst>
                <a:ext uri="{FF2B5EF4-FFF2-40B4-BE49-F238E27FC236}">
                  <a16:creationId xmlns:a16="http://schemas.microsoft.com/office/drawing/2014/main" id="{79A9C325-74D0-44B1-B7D9-979825AA643C}"/>
                </a:ext>
              </a:extLst>
            </p:cNvPr>
            <p:cNvSpPr>
              <a:spLocks/>
            </p:cNvSpPr>
            <p:nvPr/>
          </p:nvSpPr>
          <p:spPr bwMode="auto">
            <a:xfrm>
              <a:off x="636588" y="6350"/>
              <a:ext cx="1766888" cy="2441575"/>
            </a:xfrm>
            <a:custGeom>
              <a:avLst/>
              <a:gdLst>
                <a:gd name="T0" fmla="*/ 543 w 558"/>
                <a:gd name="T1" fmla="*/ 371 h 771"/>
                <a:gd name="T2" fmla="*/ 486 w 558"/>
                <a:gd name="T3" fmla="*/ 314 h 771"/>
                <a:gd name="T4" fmla="*/ 486 w 558"/>
                <a:gd name="T5" fmla="*/ 314 h 771"/>
                <a:gd name="T6" fmla="*/ 263 w 558"/>
                <a:gd name="T7" fmla="*/ 314 h 771"/>
                <a:gd name="T8" fmla="*/ 277 w 558"/>
                <a:gd name="T9" fmla="*/ 248 h 771"/>
                <a:gd name="T10" fmla="*/ 279 w 558"/>
                <a:gd name="T11" fmla="*/ 93 h 771"/>
                <a:gd name="T12" fmla="*/ 193 w 558"/>
                <a:gd name="T13" fmla="*/ 0 h 771"/>
                <a:gd name="T14" fmla="*/ 190 w 558"/>
                <a:gd name="T15" fmla="*/ 0 h 771"/>
                <a:gd name="T16" fmla="*/ 143 w 558"/>
                <a:gd name="T17" fmla="*/ 86 h 771"/>
                <a:gd name="T18" fmla="*/ 29 w 558"/>
                <a:gd name="T19" fmla="*/ 314 h 771"/>
                <a:gd name="T20" fmla="*/ 0 w 558"/>
                <a:gd name="T21" fmla="*/ 314 h 771"/>
                <a:gd name="T22" fmla="*/ 0 w 558"/>
                <a:gd name="T23" fmla="*/ 771 h 771"/>
                <a:gd name="T24" fmla="*/ 415 w 558"/>
                <a:gd name="T25" fmla="*/ 771 h 771"/>
                <a:gd name="T26" fmla="*/ 472 w 558"/>
                <a:gd name="T27" fmla="*/ 714 h 771"/>
                <a:gd name="T28" fmla="*/ 415 w 558"/>
                <a:gd name="T29" fmla="*/ 657 h 771"/>
                <a:gd name="T30" fmla="*/ 458 w 558"/>
                <a:gd name="T31" fmla="*/ 657 h 771"/>
                <a:gd name="T32" fmla="*/ 515 w 558"/>
                <a:gd name="T33" fmla="*/ 600 h 771"/>
                <a:gd name="T34" fmla="*/ 458 w 558"/>
                <a:gd name="T35" fmla="*/ 543 h 771"/>
                <a:gd name="T36" fmla="*/ 500 w 558"/>
                <a:gd name="T37" fmla="*/ 543 h 771"/>
                <a:gd name="T38" fmla="*/ 558 w 558"/>
                <a:gd name="T39" fmla="*/ 486 h 771"/>
                <a:gd name="T40" fmla="*/ 558 w 558"/>
                <a:gd name="T41" fmla="*/ 486 h 771"/>
                <a:gd name="T42" fmla="*/ 500 w 558"/>
                <a:gd name="T43" fmla="*/ 431 h 771"/>
                <a:gd name="T44" fmla="*/ 443 w 558"/>
                <a:gd name="T45" fmla="*/ 429 h 771"/>
                <a:gd name="T46" fmla="*/ 486 w 558"/>
                <a:gd name="T47" fmla="*/ 429 h 771"/>
                <a:gd name="T48" fmla="*/ 543 w 558"/>
                <a:gd name="T49" fmla="*/ 371 h 771"/>
                <a:gd name="T50" fmla="*/ 543 w 558"/>
                <a:gd name="T51" fmla="*/ 3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771">
                  <a:moveTo>
                    <a:pt x="543" y="371"/>
                  </a:moveTo>
                  <a:cubicBezTo>
                    <a:pt x="543" y="340"/>
                    <a:pt x="518" y="314"/>
                    <a:pt x="486" y="314"/>
                  </a:cubicBezTo>
                  <a:cubicBezTo>
                    <a:pt x="486" y="314"/>
                    <a:pt x="486" y="314"/>
                    <a:pt x="486" y="314"/>
                  </a:cubicBezTo>
                  <a:cubicBezTo>
                    <a:pt x="263" y="314"/>
                    <a:pt x="263" y="314"/>
                    <a:pt x="263" y="314"/>
                  </a:cubicBezTo>
                  <a:cubicBezTo>
                    <a:pt x="277" y="248"/>
                    <a:pt x="277" y="248"/>
                    <a:pt x="277" y="248"/>
                  </a:cubicBezTo>
                  <a:cubicBezTo>
                    <a:pt x="288" y="198"/>
                    <a:pt x="285" y="137"/>
                    <a:pt x="279" y="93"/>
                  </a:cubicBezTo>
                  <a:cubicBezTo>
                    <a:pt x="272" y="50"/>
                    <a:pt x="234" y="0"/>
                    <a:pt x="193" y="0"/>
                  </a:cubicBezTo>
                  <a:cubicBezTo>
                    <a:pt x="190" y="0"/>
                    <a:pt x="190" y="0"/>
                    <a:pt x="190" y="0"/>
                  </a:cubicBezTo>
                  <a:cubicBezTo>
                    <a:pt x="156" y="0"/>
                    <a:pt x="143" y="38"/>
                    <a:pt x="143" y="86"/>
                  </a:cubicBezTo>
                  <a:cubicBezTo>
                    <a:pt x="143" y="318"/>
                    <a:pt x="29" y="314"/>
                    <a:pt x="29" y="314"/>
                  </a:cubicBezTo>
                  <a:cubicBezTo>
                    <a:pt x="0" y="314"/>
                    <a:pt x="0" y="314"/>
                    <a:pt x="0" y="314"/>
                  </a:cubicBezTo>
                  <a:cubicBezTo>
                    <a:pt x="0" y="771"/>
                    <a:pt x="0" y="771"/>
                    <a:pt x="0" y="771"/>
                  </a:cubicBezTo>
                  <a:cubicBezTo>
                    <a:pt x="415" y="771"/>
                    <a:pt x="415" y="771"/>
                    <a:pt x="415" y="771"/>
                  </a:cubicBezTo>
                  <a:cubicBezTo>
                    <a:pt x="446" y="771"/>
                    <a:pt x="472" y="746"/>
                    <a:pt x="472" y="714"/>
                  </a:cubicBezTo>
                  <a:cubicBezTo>
                    <a:pt x="472" y="683"/>
                    <a:pt x="446" y="657"/>
                    <a:pt x="415" y="657"/>
                  </a:cubicBezTo>
                  <a:cubicBezTo>
                    <a:pt x="458" y="657"/>
                    <a:pt x="458" y="657"/>
                    <a:pt x="458" y="657"/>
                  </a:cubicBezTo>
                  <a:cubicBezTo>
                    <a:pt x="489" y="657"/>
                    <a:pt x="515" y="632"/>
                    <a:pt x="515" y="600"/>
                  </a:cubicBezTo>
                  <a:cubicBezTo>
                    <a:pt x="515" y="568"/>
                    <a:pt x="489" y="543"/>
                    <a:pt x="458" y="543"/>
                  </a:cubicBezTo>
                  <a:cubicBezTo>
                    <a:pt x="500" y="543"/>
                    <a:pt x="500" y="543"/>
                    <a:pt x="500" y="543"/>
                  </a:cubicBezTo>
                  <a:cubicBezTo>
                    <a:pt x="532" y="543"/>
                    <a:pt x="558" y="517"/>
                    <a:pt x="558" y="486"/>
                  </a:cubicBezTo>
                  <a:cubicBezTo>
                    <a:pt x="558" y="486"/>
                    <a:pt x="558" y="486"/>
                    <a:pt x="558" y="486"/>
                  </a:cubicBezTo>
                  <a:cubicBezTo>
                    <a:pt x="558" y="450"/>
                    <a:pt x="535" y="437"/>
                    <a:pt x="500" y="431"/>
                  </a:cubicBezTo>
                  <a:cubicBezTo>
                    <a:pt x="484" y="429"/>
                    <a:pt x="454" y="429"/>
                    <a:pt x="443" y="429"/>
                  </a:cubicBezTo>
                  <a:cubicBezTo>
                    <a:pt x="486" y="429"/>
                    <a:pt x="486" y="429"/>
                    <a:pt x="486" y="429"/>
                  </a:cubicBezTo>
                  <a:cubicBezTo>
                    <a:pt x="518" y="429"/>
                    <a:pt x="543" y="403"/>
                    <a:pt x="543" y="371"/>
                  </a:cubicBezTo>
                  <a:cubicBezTo>
                    <a:pt x="543" y="371"/>
                    <a:pt x="543" y="371"/>
                    <a:pt x="543" y="371"/>
                  </a:cubicBezTo>
                  <a:close/>
                </a:path>
              </a:pathLst>
            </a:custGeom>
            <a:solidFill>
              <a:srgbClr val="FBCE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50" name="Freeform 14">
              <a:extLst>
                <a:ext uri="{FF2B5EF4-FFF2-40B4-BE49-F238E27FC236}">
                  <a16:creationId xmlns:a16="http://schemas.microsoft.com/office/drawing/2014/main" id="{E2651926-90C5-42E4-82CF-15D6F4A48359}"/>
                </a:ext>
              </a:extLst>
            </p:cNvPr>
            <p:cNvSpPr>
              <a:spLocks noEditPoints="1"/>
            </p:cNvSpPr>
            <p:nvPr/>
          </p:nvSpPr>
          <p:spPr bwMode="auto">
            <a:xfrm>
              <a:off x="1585913" y="1317625"/>
              <a:ext cx="754063" cy="814388"/>
            </a:xfrm>
            <a:custGeom>
              <a:avLst/>
              <a:gdLst>
                <a:gd name="T0" fmla="*/ 224 w 238"/>
                <a:gd name="T1" fmla="*/ 0 h 257"/>
                <a:gd name="T2" fmla="*/ 43 w 238"/>
                <a:gd name="T3" fmla="*/ 0 h 257"/>
                <a:gd name="T4" fmla="*/ 29 w 238"/>
                <a:gd name="T5" fmla="*/ 15 h 257"/>
                <a:gd name="T6" fmla="*/ 43 w 238"/>
                <a:gd name="T7" fmla="*/ 29 h 257"/>
                <a:gd name="T8" fmla="*/ 43 w 238"/>
                <a:gd name="T9" fmla="*/ 29 h 257"/>
                <a:gd name="T10" fmla="*/ 236 w 238"/>
                <a:gd name="T11" fmla="*/ 29 h 257"/>
                <a:gd name="T12" fmla="*/ 200 w 238"/>
                <a:gd name="T13" fmla="*/ 17 h 257"/>
                <a:gd name="T14" fmla="*/ 143 w 238"/>
                <a:gd name="T15" fmla="*/ 15 h 257"/>
                <a:gd name="T16" fmla="*/ 186 w 238"/>
                <a:gd name="T17" fmla="*/ 15 h 257"/>
                <a:gd name="T18" fmla="*/ 224 w 238"/>
                <a:gd name="T19" fmla="*/ 0 h 257"/>
                <a:gd name="T20" fmla="*/ 238 w 238"/>
                <a:gd name="T21" fmla="*/ 115 h 257"/>
                <a:gd name="T22" fmla="*/ 43 w 238"/>
                <a:gd name="T23" fmla="*/ 115 h 257"/>
                <a:gd name="T24" fmla="*/ 29 w 238"/>
                <a:gd name="T25" fmla="*/ 129 h 257"/>
                <a:gd name="T26" fmla="*/ 43 w 238"/>
                <a:gd name="T27" fmla="*/ 143 h 257"/>
                <a:gd name="T28" fmla="*/ 43 w 238"/>
                <a:gd name="T29" fmla="*/ 143 h 257"/>
                <a:gd name="T30" fmla="*/ 195 w 238"/>
                <a:gd name="T31" fmla="*/ 143 h 257"/>
                <a:gd name="T32" fmla="*/ 158 w 238"/>
                <a:gd name="T33" fmla="*/ 129 h 257"/>
                <a:gd name="T34" fmla="*/ 200 w 238"/>
                <a:gd name="T35" fmla="*/ 129 h 257"/>
                <a:gd name="T36" fmla="*/ 238 w 238"/>
                <a:gd name="T37" fmla="*/ 115 h 257"/>
                <a:gd name="T38" fmla="*/ 195 w 238"/>
                <a:gd name="T39" fmla="*/ 229 h 257"/>
                <a:gd name="T40" fmla="*/ 15 w 238"/>
                <a:gd name="T41" fmla="*/ 229 h 257"/>
                <a:gd name="T42" fmla="*/ 0 w 238"/>
                <a:gd name="T43" fmla="*/ 243 h 257"/>
                <a:gd name="T44" fmla="*/ 15 w 238"/>
                <a:gd name="T45" fmla="*/ 257 h 257"/>
                <a:gd name="T46" fmla="*/ 15 w 238"/>
                <a:gd name="T47" fmla="*/ 257 h 257"/>
                <a:gd name="T48" fmla="*/ 152 w 238"/>
                <a:gd name="T49" fmla="*/ 257 h 257"/>
                <a:gd name="T50" fmla="*/ 115 w 238"/>
                <a:gd name="T51" fmla="*/ 243 h 257"/>
                <a:gd name="T52" fmla="*/ 158 w 238"/>
                <a:gd name="T53" fmla="*/ 243 h 257"/>
                <a:gd name="T54" fmla="*/ 195 w 238"/>
                <a:gd name="T55"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257">
                  <a:moveTo>
                    <a:pt x="224" y="0"/>
                  </a:moveTo>
                  <a:cubicBezTo>
                    <a:pt x="43" y="0"/>
                    <a:pt x="43" y="0"/>
                    <a:pt x="43" y="0"/>
                  </a:cubicBezTo>
                  <a:cubicBezTo>
                    <a:pt x="35" y="0"/>
                    <a:pt x="29" y="7"/>
                    <a:pt x="29" y="15"/>
                  </a:cubicBezTo>
                  <a:cubicBezTo>
                    <a:pt x="29" y="22"/>
                    <a:pt x="35" y="29"/>
                    <a:pt x="43" y="29"/>
                  </a:cubicBezTo>
                  <a:cubicBezTo>
                    <a:pt x="43" y="29"/>
                    <a:pt x="43" y="29"/>
                    <a:pt x="43" y="29"/>
                  </a:cubicBezTo>
                  <a:cubicBezTo>
                    <a:pt x="236" y="29"/>
                    <a:pt x="236" y="29"/>
                    <a:pt x="236" y="29"/>
                  </a:cubicBezTo>
                  <a:cubicBezTo>
                    <a:pt x="226" y="23"/>
                    <a:pt x="214" y="20"/>
                    <a:pt x="200" y="17"/>
                  </a:cubicBezTo>
                  <a:cubicBezTo>
                    <a:pt x="184" y="15"/>
                    <a:pt x="154" y="15"/>
                    <a:pt x="143" y="15"/>
                  </a:cubicBezTo>
                  <a:cubicBezTo>
                    <a:pt x="186" y="15"/>
                    <a:pt x="186" y="15"/>
                    <a:pt x="186" y="15"/>
                  </a:cubicBezTo>
                  <a:cubicBezTo>
                    <a:pt x="200" y="15"/>
                    <a:pt x="213" y="9"/>
                    <a:pt x="224" y="0"/>
                  </a:cubicBezTo>
                  <a:close/>
                  <a:moveTo>
                    <a:pt x="238" y="115"/>
                  </a:moveTo>
                  <a:cubicBezTo>
                    <a:pt x="43" y="115"/>
                    <a:pt x="43" y="115"/>
                    <a:pt x="43" y="115"/>
                  </a:cubicBezTo>
                  <a:cubicBezTo>
                    <a:pt x="35" y="115"/>
                    <a:pt x="29" y="121"/>
                    <a:pt x="29" y="129"/>
                  </a:cubicBezTo>
                  <a:cubicBezTo>
                    <a:pt x="29" y="137"/>
                    <a:pt x="35" y="143"/>
                    <a:pt x="43" y="143"/>
                  </a:cubicBezTo>
                  <a:cubicBezTo>
                    <a:pt x="43" y="143"/>
                    <a:pt x="43" y="143"/>
                    <a:pt x="43" y="143"/>
                  </a:cubicBezTo>
                  <a:cubicBezTo>
                    <a:pt x="195" y="143"/>
                    <a:pt x="195" y="143"/>
                    <a:pt x="195" y="143"/>
                  </a:cubicBezTo>
                  <a:cubicBezTo>
                    <a:pt x="185" y="134"/>
                    <a:pt x="171" y="129"/>
                    <a:pt x="158" y="129"/>
                  </a:cubicBezTo>
                  <a:cubicBezTo>
                    <a:pt x="200" y="129"/>
                    <a:pt x="200" y="129"/>
                    <a:pt x="200" y="129"/>
                  </a:cubicBezTo>
                  <a:cubicBezTo>
                    <a:pt x="214" y="129"/>
                    <a:pt x="228" y="124"/>
                    <a:pt x="238" y="115"/>
                  </a:cubicBezTo>
                  <a:close/>
                  <a:moveTo>
                    <a:pt x="195" y="229"/>
                  </a:moveTo>
                  <a:cubicBezTo>
                    <a:pt x="15" y="229"/>
                    <a:pt x="15" y="229"/>
                    <a:pt x="15" y="229"/>
                  </a:cubicBezTo>
                  <a:cubicBezTo>
                    <a:pt x="7" y="229"/>
                    <a:pt x="0" y="235"/>
                    <a:pt x="0" y="243"/>
                  </a:cubicBezTo>
                  <a:cubicBezTo>
                    <a:pt x="0" y="251"/>
                    <a:pt x="7" y="257"/>
                    <a:pt x="15" y="257"/>
                  </a:cubicBezTo>
                  <a:cubicBezTo>
                    <a:pt x="15" y="257"/>
                    <a:pt x="15" y="257"/>
                    <a:pt x="15" y="257"/>
                  </a:cubicBezTo>
                  <a:cubicBezTo>
                    <a:pt x="152" y="257"/>
                    <a:pt x="152" y="257"/>
                    <a:pt x="152" y="257"/>
                  </a:cubicBezTo>
                  <a:cubicBezTo>
                    <a:pt x="142" y="248"/>
                    <a:pt x="129" y="243"/>
                    <a:pt x="115" y="243"/>
                  </a:cubicBezTo>
                  <a:cubicBezTo>
                    <a:pt x="158" y="243"/>
                    <a:pt x="158" y="243"/>
                    <a:pt x="158" y="243"/>
                  </a:cubicBezTo>
                  <a:cubicBezTo>
                    <a:pt x="171" y="243"/>
                    <a:pt x="185" y="238"/>
                    <a:pt x="195" y="229"/>
                  </a:cubicBezTo>
                  <a:close/>
                </a:path>
              </a:pathLst>
            </a:custGeom>
            <a:solidFill>
              <a:srgbClr val="F7B5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51" name="文本框 50">
            <a:extLst>
              <a:ext uri="{FF2B5EF4-FFF2-40B4-BE49-F238E27FC236}">
                <a16:creationId xmlns:a16="http://schemas.microsoft.com/office/drawing/2014/main" id="{E0193F86-BA79-40CD-A5CF-0158977E6128}"/>
              </a:ext>
            </a:extLst>
          </p:cNvPr>
          <p:cNvSpPr txBox="1"/>
          <p:nvPr/>
        </p:nvSpPr>
        <p:spPr>
          <a:xfrm>
            <a:off x="1104612" y="3638541"/>
            <a:ext cx="4640551" cy="132453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点进行概要阐述，并指明具有代表性的年份。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还要分别国内外研究现状评述研究的不足之处，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即还有哪方面没有涉及，是否有研究空白。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031FD4B6-0A98-47CC-BE6B-F142628F03DD}"/>
              </a:ext>
            </a:extLst>
          </p:cNvPr>
          <p:cNvSpPr/>
          <p:nvPr/>
        </p:nvSpPr>
        <p:spPr>
          <a:xfrm>
            <a:off x="6788825" y="3638541"/>
            <a:ext cx="4277832" cy="132453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同学们要先把收集和阅读过的与所写毕业论文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选题有关的专著和论文中的主要观点归类整理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20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择最具有代表性的作者。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0C7ED668-F2A9-42F6-A5BA-20B83E6F8FE3}"/>
              </a:ext>
            </a:extLst>
          </p:cNvPr>
          <p:cNvCxnSpPr>
            <a:cxnSpLocks/>
          </p:cNvCxnSpPr>
          <p:nvPr/>
        </p:nvCxnSpPr>
        <p:spPr>
          <a:xfrm>
            <a:off x="1065049" y="3429000"/>
            <a:ext cx="4487244" cy="0"/>
          </a:xfrm>
          <a:prstGeom prst="line">
            <a:avLst/>
          </a:prstGeom>
          <a:ln w="635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FD26D44-7A78-4556-AB6B-BE9ED0302334}"/>
              </a:ext>
            </a:extLst>
          </p:cNvPr>
          <p:cNvCxnSpPr>
            <a:cxnSpLocks/>
          </p:cNvCxnSpPr>
          <p:nvPr/>
        </p:nvCxnSpPr>
        <p:spPr>
          <a:xfrm>
            <a:off x="6629723" y="3429000"/>
            <a:ext cx="4487244" cy="0"/>
          </a:xfrm>
          <a:prstGeom prst="line">
            <a:avLst/>
          </a:prstGeom>
          <a:ln w="6350">
            <a:solidFill>
              <a:schemeClr val="bg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78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国内外研究现状</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CA8F3F9-772A-4BDE-9D96-2817F1EBF982}"/>
              </a:ext>
            </a:extLst>
          </p:cNvPr>
          <p:cNvGrpSpPr/>
          <p:nvPr/>
        </p:nvGrpSpPr>
        <p:grpSpPr>
          <a:xfrm>
            <a:off x="563675" y="1877717"/>
            <a:ext cx="2458678" cy="3388550"/>
            <a:chOff x="563675" y="1877717"/>
            <a:chExt cx="2458678" cy="3388550"/>
          </a:xfrm>
        </p:grpSpPr>
        <p:sp>
          <p:nvSpPr>
            <p:cNvPr id="10" name="矩形 9">
              <a:extLst>
                <a:ext uri="{FF2B5EF4-FFF2-40B4-BE49-F238E27FC236}">
                  <a16:creationId xmlns:a16="http://schemas.microsoft.com/office/drawing/2014/main" id="{1EF0FCC6-0117-43AF-B19A-5B0BC0F940C4}"/>
                </a:ext>
              </a:extLst>
            </p:cNvPr>
            <p:cNvSpPr/>
            <p:nvPr/>
          </p:nvSpPr>
          <p:spPr>
            <a:xfrm>
              <a:off x="563675"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A58176C-B837-4917-A43B-5786FAFF8785}"/>
                </a:ext>
              </a:extLst>
            </p:cNvPr>
            <p:cNvSpPr/>
            <p:nvPr/>
          </p:nvSpPr>
          <p:spPr>
            <a:xfrm>
              <a:off x="717007" y="1953066"/>
              <a:ext cx="1539445" cy="461665"/>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穷举方法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36C18E87-80A4-4E3A-BBDA-534B8BDECBDD}"/>
                </a:ext>
              </a:extLst>
            </p:cNvPr>
            <p:cNvSpPr txBox="1"/>
            <p:nvPr/>
          </p:nvSpPr>
          <p:spPr>
            <a:xfrm>
              <a:off x="717007"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使用穷举法生成并存储所有可能的二分团，然后对这些二分团进行极大性检测。</a:t>
              </a:r>
              <a:r>
                <a:rPr lang="zh-CN" altLang="en-US" dirty="0">
                  <a:solidFill>
                    <a:srgbClr val="9E0000"/>
                  </a:solidFill>
                  <a:latin typeface="微软雅黑" panose="020B0503020204020204" pitchFamily="34" charset="-122"/>
                  <a:ea typeface="微软雅黑" panose="020B0503020204020204" pitchFamily="34" charset="-122"/>
                </a:rPr>
                <a:t>但此类方法产生大量无效二分团，计算开销大。</a:t>
              </a:r>
            </a:p>
          </p:txBody>
        </p:sp>
      </p:grpSp>
      <p:grpSp>
        <p:nvGrpSpPr>
          <p:cNvPr id="3" name="组合 2">
            <a:extLst>
              <a:ext uri="{FF2B5EF4-FFF2-40B4-BE49-F238E27FC236}">
                <a16:creationId xmlns:a16="http://schemas.microsoft.com/office/drawing/2014/main" id="{EBABCF0D-E844-49DD-BB4B-9F937C1FDA8A}"/>
              </a:ext>
            </a:extLst>
          </p:cNvPr>
          <p:cNvGrpSpPr/>
          <p:nvPr/>
        </p:nvGrpSpPr>
        <p:grpSpPr>
          <a:xfrm>
            <a:off x="3432332" y="1877717"/>
            <a:ext cx="2458678" cy="3388550"/>
            <a:chOff x="3501608" y="1877717"/>
            <a:chExt cx="2458678" cy="3388550"/>
          </a:xfrm>
        </p:grpSpPr>
        <p:sp>
          <p:nvSpPr>
            <p:cNvPr id="18" name="矩形 17">
              <a:extLst>
                <a:ext uri="{FF2B5EF4-FFF2-40B4-BE49-F238E27FC236}">
                  <a16:creationId xmlns:a16="http://schemas.microsoft.com/office/drawing/2014/main" id="{49C115E6-0000-4558-8615-38BE3BB56C88}"/>
                </a:ext>
              </a:extLst>
            </p:cNvPr>
            <p:cNvSpPr/>
            <p:nvPr/>
          </p:nvSpPr>
          <p:spPr>
            <a:xfrm>
              <a:off x="3501608"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E3C473-D814-4D65-912E-A24618DCA189}"/>
                </a:ext>
              </a:extLst>
            </p:cNvPr>
            <p:cNvSpPr/>
            <p:nvPr/>
          </p:nvSpPr>
          <p:spPr>
            <a:xfrm>
              <a:off x="3654940" y="1953066"/>
              <a:ext cx="1539445" cy="461665"/>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规约方法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42C36F-15D1-4197-A56F-A819C68F3FCE}"/>
                </a:ext>
              </a:extLst>
            </p:cNvPr>
            <p:cNvSpPr txBox="1"/>
            <p:nvPr/>
          </p:nvSpPr>
          <p:spPr>
            <a:xfrm>
              <a:off x="3654940"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问题规约到其他等价问题（如极大团枚举问题），并用其他问题中的已有方法求解。</a:t>
              </a:r>
              <a:r>
                <a:rPr lang="zh-CN" altLang="en-US" dirty="0">
                  <a:solidFill>
                    <a:srgbClr val="9E0000"/>
                  </a:solidFill>
                  <a:latin typeface="微软雅黑" panose="020B0503020204020204" pitchFamily="34" charset="-122"/>
                  <a:ea typeface="微软雅黑" panose="020B0503020204020204" pitchFamily="34" charset="-122"/>
                </a:rPr>
                <a:t>但此类方法会引入规约开销</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grpSp>
        <p:nvGrpSpPr>
          <p:cNvPr id="4" name="组合 3">
            <a:extLst>
              <a:ext uri="{FF2B5EF4-FFF2-40B4-BE49-F238E27FC236}">
                <a16:creationId xmlns:a16="http://schemas.microsoft.com/office/drawing/2014/main" id="{12940AFD-8C0C-4E51-A695-25ED22BE1FA1}"/>
              </a:ext>
            </a:extLst>
          </p:cNvPr>
          <p:cNvGrpSpPr/>
          <p:nvPr/>
        </p:nvGrpSpPr>
        <p:grpSpPr>
          <a:xfrm>
            <a:off x="6300989" y="1877717"/>
            <a:ext cx="2458678" cy="3388550"/>
            <a:chOff x="6538611" y="1877717"/>
            <a:chExt cx="2458678" cy="3388550"/>
          </a:xfrm>
        </p:grpSpPr>
        <p:sp>
          <p:nvSpPr>
            <p:cNvPr id="24" name="矩形 23">
              <a:extLst>
                <a:ext uri="{FF2B5EF4-FFF2-40B4-BE49-F238E27FC236}">
                  <a16:creationId xmlns:a16="http://schemas.microsoft.com/office/drawing/2014/main" id="{487007FE-7BF0-46DB-BDF2-5D8EBDA6B0E2}"/>
                </a:ext>
              </a:extLst>
            </p:cNvPr>
            <p:cNvSpPr/>
            <p:nvPr/>
          </p:nvSpPr>
          <p:spPr>
            <a:xfrm>
              <a:off x="6538611"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7252D24-0E72-495B-A5B5-6BBBA7DA882B}"/>
                </a:ext>
              </a:extLst>
            </p:cNvPr>
            <p:cNvSpPr/>
            <p:nvPr/>
          </p:nvSpPr>
          <p:spPr>
            <a:xfrm>
              <a:off x="6691943" y="1953066"/>
              <a:ext cx="2212460" cy="830997"/>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特定约束下的枚举方法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F4F44235-9A9D-47D6-B4B7-88D5131EFC74}"/>
                </a:ext>
              </a:extLst>
            </p:cNvPr>
            <p:cNvSpPr txBox="1"/>
            <p:nvPr/>
          </p:nvSpPr>
          <p:spPr>
            <a:xfrm>
              <a:off x="6691943" y="2670101"/>
              <a:ext cx="2068395" cy="2223622"/>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对输入的二分图以及输出的极大二分团进行特定的约束，并提升求解效率。</a:t>
              </a:r>
              <a:r>
                <a:rPr lang="zh-CN" altLang="en-US" dirty="0">
                  <a:solidFill>
                    <a:srgbClr val="9E0000"/>
                  </a:solidFill>
                  <a:latin typeface="微软雅黑" panose="020B0503020204020204" pitchFamily="34" charset="-122"/>
                  <a:ea typeface="微软雅黑" panose="020B0503020204020204" pitchFamily="34" charset="-122"/>
                </a:rPr>
                <a:t>但此类方法不具有通用性。</a:t>
              </a:r>
            </a:p>
          </p:txBody>
        </p:sp>
      </p:grpSp>
      <p:sp>
        <p:nvSpPr>
          <p:cNvPr id="27" name="文本框 26">
            <a:extLst>
              <a:ext uri="{FF2B5EF4-FFF2-40B4-BE49-F238E27FC236}">
                <a16:creationId xmlns:a16="http://schemas.microsoft.com/office/drawing/2014/main" id="{929DC696-68B4-40E2-9C0A-1235F81BF4ED}"/>
              </a:ext>
            </a:extLst>
          </p:cNvPr>
          <p:cNvSpPr txBox="1"/>
          <p:nvPr/>
        </p:nvSpPr>
        <p:spPr>
          <a:xfrm>
            <a:off x="563675" y="1171790"/>
            <a:ext cx="6732840"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现有工作的求解方法分类</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9" name="椭圆 28">
            <a:extLst>
              <a:ext uri="{FF2B5EF4-FFF2-40B4-BE49-F238E27FC236}">
                <a16:creationId xmlns:a16="http://schemas.microsoft.com/office/drawing/2014/main" id="{00959866-F569-4B68-A1EB-7E53492C73C9}"/>
              </a:ext>
            </a:extLst>
          </p:cNvPr>
          <p:cNvSpPr/>
          <p:nvPr/>
        </p:nvSpPr>
        <p:spPr>
          <a:xfrm>
            <a:off x="4920724" y="5448974"/>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MCE</a:t>
            </a:r>
            <a:endParaRPr lang="zh-CN" altLang="en-US" dirty="0">
              <a:solidFill>
                <a:schemeClr val="tx1"/>
              </a:solidFill>
            </a:endParaRPr>
          </a:p>
        </p:txBody>
      </p:sp>
      <p:sp>
        <p:nvSpPr>
          <p:cNvPr id="36" name="椭圆 35">
            <a:extLst>
              <a:ext uri="{FF2B5EF4-FFF2-40B4-BE49-F238E27FC236}">
                <a16:creationId xmlns:a16="http://schemas.microsoft.com/office/drawing/2014/main" id="{C03C2B5E-0CFE-41B4-BF5A-09FB39E869A5}"/>
              </a:ext>
            </a:extLst>
          </p:cNvPr>
          <p:cNvSpPr/>
          <p:nvPr/>
        </p:nvSpPr>
        <p:spPr>
          <a:xfrm>
            <a:off x="4920724" y="5844492"/>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FCIM</a:t>
            </a:r>
            <a:endParaRPr lang="zh-CN" altLang="en-US" dirty="0">
              <a:solidFill>
                <a:schemeClr val="tx1"/>
              </a:solidFill>
            </a:endParaRPr>
          </a:p>
        </p:txBody>
      </p:sp>
      <p:sp>
        <p:nvSpPr>
          <p:cNvPr id="37" name="椭圆 36">
            <a:extLst>
              <a:ext uri="{FF2B5EF4-FFF2-40B4-BE49-F238E27FC236}">
                <a16:creationId xmlns:a16="http://schemas.microsoft.com/office/drawing/2014/main" id="{161011EA-B7D5-4984-B0B6-1BB32F1E904F}"/>
              </a:ext>
            </a:extLst>
          </p:cNvPr>
          <p:cNvSpPr/>
          <p:nvPr/>
        </p:nvSpPr>
        <p:spPr>
          <a:xfrm>
            <a:off x="4920724" y="6243522"/>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FCA</a:t>
            </a:r>
            <a:endParaRPr lang="zh-CN" altLang="en-US" dirty="0">
              <a:solidFill>
                <a:schemeClr val="tx1"/>
              </a:solidFill>
            </a:endParaRPr>
          </a:p>
        </p:txBody>
      </p:sp>
      <p:sp>
        <p:nvSpPr>
          <p:cNvPr id="38" name="椭圆 37">
            <a:extLst>
              <a:ext uri="{FF2B5EF4-FFF2-40B4-BE49-F238E27FC236}">
                <a16:creationId xmlns:a16="http://schemas.microsoft.com/office/drawing/2014/main" id="{4E4BE501-8AD9-4A73-992C-C8449A19306F}"/>
              </a:ext>
            </a:extLst>
          </p:cNvPr>
          <p:cNvSpPr/>
          <p:nvPr/>
        </p:nvSpPr>
        <p:spPr>
          <a:xfrm>
            <a:off x="3625324" y="5844492"/>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MBE</a:t>
            </a:r>
            <a:endParaRPr lang="zh-CN" altLang="en-US" dirty="0">
              <a:solidFill>
                <a:schemeClr val="tx1"/>
              </a:solidFill>
            </a:endParaRPr>
          </a:p>
        </p:txBody>
      </p:sp>
      <p:cxnSp>
        <p:nvCxnSpPr>
          <p:cNvPr id="39" name="直接箭头连接符 38">
            <a:extLst>
              <a:ext uri="{FF2B5EF4-FFF2-40B4-BE49-F238E27FC236}">
                <a16:creationId xmlns:a16="http://schemas.microsoft.com/office/drawing/2014/main" id="{2B410F73-6689-4D69-BB02-789AA2D858D5}"/>
              </a:ext>
            </a:extLst>
          </p:cNvPr>
          <p:cNvCxnSpPr>
            <a:stCxn id="38" idx="7"/>
            <a:endCxn id="29" idx="2"/>
          </p:cNvCxnSpPr>
          <p:nvPr/>
        </p:nvCxnSpPr>
        <p:spPr>
          <a:xfrm flipV="1">
            <a:off x="4265107" y="5608613"/>
            <a:ext cx="655617" cy="282636"/>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793FB44-1357-4A7D-8F7A-3BD0BF613CFE}"/>
              </a:ext>
            </a:extLst>
          </p:cNvPr>
          <p:cNvCxnSpPr>
            <a:cxnSpLocks/>
            <a:stCxn id="38" idx="6"/>
            <a:endCxn id="36" idx="2"/>
          </p:cNvCxnSpPr>
          <p:nvPr/>
        </p:nvCxnSpPr>
        <p:spPr>
          <a:xfrm>
            <a:off x="4374876" y="6004131"/>
            <a:ext cx="545848" cy="0"/>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5ABA22B-5617-477F-B602-29984E36153D}"/>
              </a:ext>
            </a:extLst>
          </p:cNvPr>
          <p:cNvCxnSpPr>
            <a:cxnSpLocks/>
            <a:stCxn id="38" idx="5"/>
            <a:endCxn id="37" idx="2"/>
          </p:cNvCxnSpPr>
          <p:nvPr/>
        </p:nvCxnSpPr>
        <p:spPr>
          <a:xfrm>
            <a:off x="4265107" y="6117012"/>
            <a:ext cx="655617" cy="286149"/>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2C23552A-4CE9-4C88-A445-D712B72D8A45}"/>
              </a:ext>
            </a:extLst>
          </p:cNvPr>
          <p:cNvSpPr/>
          <p:nvPr/>
        </p:nvSpPr>
        <p:spPr>
          <a:xfrm>
            <a:off x="713924" y="5565557"/>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64E24F15-06E6-46EC-853F-EA81D7F90859}"/>
              </a:ext>
            </a:extLst>
          </p:cNvPr>
          <p:cNvSpPr/>
          <p:nvPr/>
        </p:nvSpPr>
        <p:spPr>
          <a:xfrm>
            <a:off x="1291856" y="556555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7CF213FC-A5EC-44CD-9A5D-5014498276EC}"/>
              </a:ext>
            </a:extLst>
          </p:cNvPr>
          <p:cNvSpPr/>
          <p:nvPr/>
        </p:nvSpPr>
        <p:spPr>
          <a:xfrm>
            <a:off x="1869788" y="556555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0A33ED40-E0EC-4C4F-84DD-392DE40D082E}"/>
              </a:ext>
            </a:extLst>
          </p:cNvPr>
          <p:cNvSpPr/>
          <p:nvPr/>
        </p:nvSpPr>
        <p:spPr>
          <a:xfrm>
            <a:off x="2447720" y="556555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92E16530-F141-49A1-9274-3C808ADE4EDA}"/>
              </a:ext>
            </a:extLst>
          </p:cNvPr>
          <p:cNvSpPr/>
          <p:nvPr/>
        </p:nvSpPr>
        <p:spPr>
          <a:xfrm>
            <a:off x="705130" y="5912467"/>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3B99EB1A-E711-40E2-986D-A138917C47AA}"/>
              </a:ext>
            </a:extLst>
          </p:cNvPr>
          <p:cNvSpPr/>
          <p:nvPr/>
        </p:nvSpPr>
        <p:spPr>
          <a:xfrm>
            <a:off x="1283062" y="591246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1A0670FF-EC05-4814-A73F-49991E88A10C}"/>
              </a:ext>
            </a:extLst>
          </p:cNvPr>
          <p:cNvSpPr/>
          <p:nvPr/>
        </p:nvSpPr>
        <p:spPr>
          <a:xfrm>
            <a:off x="1860994" y="591246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A857AFEB-FCFF-40A0-9439-428208811D6E}"/>
              </a:ext>
            </a:extLst>
          </p:cNvPr>
          <p:cNvSpPr/>
          <p:nvPr/>
        </p:nvSpPr>
        <p:spPr>
          <a:xfrm>
            <a:off x="2438926" y="591246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66A32246-076C-4AAF-80AD-97ECAD57E689}"/>
              </a:ext>
            </a:extLst>
          </p:cNvPr>
          <p:cNvSpPr/>
          <p:nvPr/>
        </p:nvSpPr>
        <p:spPr>
          <a:xfrm>
            <a:off x="705130" y="6227566"/>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38A22994-6320-4B72-82DE-09DA20C22229}"/>
              </a:ext>
            </a:extLst>
          </p:cNvPr>
          <p:cNvSpPr/>
          <p:nvPr/>
        </p:nvSpPr>
        <p:spPr>
          <a:xfrm>
            <a:off x="1283062" y="6227565"/>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C42CCFD3-515F-420B-A143-078F921E2B57}"/>
              </a:ext>
            </a:extLst>
          </p:cNvPr>
          <p:cNvSpPr/>
          <p:nvPr/>
        </p:nvSpPr>
        <p:spPr>
          <a:xfrm>
            <a:off x="1860994" y="6227565"/>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5E5A7201-D54A-4E9F-AA6A-4427DC5D898D}"/>
              </a:ext>
            </a:extLst>
          </p:cNvPr>
          <p:cNvSpPr txBox="1"/>
          <p:nvPr/>
        </p:nvSpPr>
        <p:spPr>
          <a:xfrm>
            <a:off x="2404093" y="6201396"/>
            <a:ext cx="450355" cy="369332"/>
          </a:xfrm>
          <a:prstGeom prst="rect">
            <a:avLst/>
          </a:prstGeom>
          <a:noFill/>
        </p:spPr>
        <p:txBody>
          <a:bodyPr wrap="square" rtlCol="0">
            <a:spAutoFit/>
          </a:bodyPr>
          <a:lstStyle/>
          <a:p>
            <a:r>
              <a:rPr lang="en-US" altLang="zh-CN" dirty="0"/>
              <a:t>…</a:t>
            </a:r>
            <a:endParaRPr lang="zh-CN" altLang="en-US" dirty="0"/>
          </a:p>
        </p:txBody>
      </p:sp>
      <p:grpSp>
        <p:nvGrpSpPr>
          <p:cNvPr id="75" name="组合 74">
            <a:extLst>
              <a:ext uri="{FF2B5EF4-FFF2-40B4-BE49-F238E27FC236}">
                <a16:creationId xmlns:a16="http://schemas.microsoft.com/office/drawing/2014/main" id="{DF727B1F-B105-4810-A77F-EB38CB916842}"/>
              </a:ext>
            </a:extLst>
          </p:cNvPr>
          <p:cNvGrpSpPr/>
          <p:nvPr/>
        </p:nvGrpSpPr>
        <p:grpSpPr>
          <a:xfrm>
            <a:off x="705130" y="5557616"/>
            <a:ext cx="432000" cy="252000"/>
            <a:chOff x="705130" y="5557616"/>
            <a:chExt cx="432000" cy="252000"/>
          </a:xfrm>
        </p:grpSpPr>
        <p:cxnSp>
          <p:nvCxnSpPr>
            <p:cNvPr id="69" name="直接连接符 68">
              <a:extLst>
                <a:ext uri="{FF2B5EF4-FFF2-40B4-BE49-F238E27FC236}">
                  <a16:creationId xmlns:a16="http://schemas.microsoft.com/office/drawing/2014/main" id="{3FA8E05A-4AAA-427D-A012-F0C2417B8CDF}"/>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72" name="直接连接符 71">
              <a:extLst>
                <a:ext uri="{FF2B5EF4-FFF2-40B4-BE49-F238E27FC236}">
                  <a16:creationId xmlns:a16="http://schemas.microsoft.com/office/drawing/2014/main" id="{D3AD1AD5-083F-456D-AAB8-91727C988EC1}"/>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76" name="组合 75">
            <a:extLst>
              <a:ext uri="{FF2B5EF4-FFF2-40B4-BE49-F238E27FC236}">
                <a16:creationId xmlns:a16="http://schemas.microsoft.com/office/drawing/2014/main" id="{96112DF0-5D73-42CE-BEA3-5BAEB3A2D557}"/>
              </a:ext>
            </a:extLst>
          </p:cNvPr>
          <p:cNvGrpSpPr/>
          <p:nvPr/>
        </p:nvGrpSpPr>
        <p:grpSpPr>
          <a:xfrm>
            <a:off x="1870892" y="5557616"/>
            <a:ext cx="432000" cy="252000"/>
            <a:chOff x="705130" y="5557616"/>
            <a:chExt cx="432000" cy="252000"/>
          </a:xfrm>
        </p:grpSpPr>
        <p:cxnSp>
          <p:nvCxnSpPr>
            <p:cNvPr id="77" name="直接连接符 76">
              <a:extLst>
                <a:ext uri="{FF2B5EF4-FFF2-40B4-BE49-F238E27FC236}">
                  <a16:creationId xmlns:a16="http://schemas.microsoft.com/office/drawing/2014/main" id="{2C9213DA-D9C8-472D-B020-BB02968BE437}"/>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78" name="直接连接符 77">
              <a:extLst>
                <a:ext uri="{FF2B5EF4-FFF2-40B4-BE49-F238E27FC236}">
                  <a16:creationId xmlns:a16="http://schemas.microsoft.com/office/drawing/2014/main" id="{15B1AB0F-1E19-4CEC-9D12-4B26B79E60B2}"/>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79" name="组合 78">
            <a:extLst>
              <a:ext uri="{FF2B5EF4-FFF2-40B4-BE49-F238E27FC236}">
                <a16:creationId xmlns:a16="http://schemas.microsoft.com/office/drawing/2014/main" id="{F7C74DAA-8834-4C37-B8A0-ED260E6463F7}"/>
              </a:ext>
            </a:extLst>
          </p:cNvPr>
          <p:cNvGrpSpPr/>
          <p:nvPr/>
        </p:nvGrpSpPr>
        <p:grpSpPr>
          <a:xfrm>
            <a:off x="1870892" y="5913098"/>
            <a:ext cx="432000" cy="252000"/>
            <a:chOff x="705130" y="5557616"/>
            <a:chExt cx="432000" cy="252000"/>
          </a:xfrm>
        </p:grpSpPr>
        <p:cxnSp>
          <p:nvCxnSpPr>
            <p:cNvPr id="80" name="直接连接符 79">
              <a:extLst>
                <a:ext uri="{FF2B5EF4-FFF2-40B4-BE49-F238E27FC236}">
                  <a16:creationId xmlns:a16="http://schemas.microsoft.com/office/drawing/2014/main" id="{E19A443F-4F38-457E-9B58-2C6DB8175BFF}"/>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1" name="直接连接符 80">
              <a:extLst>
                <a:ext uri="{FF2B5EF4-FFF2-40B4-BE49-F238E27FC236}">
                  <a16:creationId xmlns:a16="http://schemas.microsoft.com/office/drawing/2014/main" id="{915660A0-DED5-461D-8166-D8A24CBF6874}"/>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2" name="组合 81">
            <a:extLst>
              <a:ext uri="{FF2B5EF4-FFF2-40B4-BE49-F238E27FC236}">
                <a16:creationId xmlns:a16="http://schemas.microsoft.com/office/drawing/2014/main" id="{37498392-8FE6-46F5-8E2F-791B153C7BE5}"/>
              </a:ext>
            </a:extLst>
          </p:cNvPr>
          <p:cNvGrpSpPr/>
          <p:nvPr/>
        </p:nvGrpSpPr>
        <p:grpSpPr>
          <a:xfrm>
            <a:off x="1286929" y="5913098"/>
            <a:ext cx="432000" cy="252000"/>
            <a:chOff x="705130" y="5557616"/>
            <a:chExt cx="432000" cy="252000"/>
          </a:xfrm>
        </p:grpSpPr>
        <p:cxnSp>
          <p:nvCxnSpPr>
            <p:cNvPr id="83" name="直接连接符 82">
              <a:extLst>
                <a:ext uri="{FF2B5EF4-FFF2-40B4-BE49-F238E27FC236}">
                  <a16:creationId xmlns:a16="http://schemas.microsoft.com/office/drawing/2014/main" id="{1F5BE635-34E5-431D-96DB-2BE2DD8F8566}"/>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4" name="直接连接符 83">
              <a:extLst>
                <a:ext uri="{FF2B5EF4-FFF2-40B4-BE49-F238E27FC236}">
                  <a16:creationId xmlns:a16="http://schemas.microsoft.com/office/drawing/2014/main" id="{CC5C2098-11EF-4C9F-920F-2580C5A4DF1E}"/>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5" name="组合 84">
            <a:extLst>
              <a:ext uri="{FF2B5EF4-FFF2-40B4-BE49-F238E27FC236}">
                <a16:creationId xmlns:a16="http://schemas.microsoft.com/office/drawing/2014/main" id="{4FD68262-C74A-4A25-8AEF-EAAEE863E87A}"/>
              </a:ext>
            </a:extLst>
          </p:cNvPr>
          <p:cNvGrpSpPr/>
          <p:nvPr/>
        </p:nvGrpSpPr>
        <p:grpSpPr>
          <a:xfrm>
            <a:off x="1286929" y="6222219"/>
            <a:ext cx="432000" cy="252000"/>
            <a:chOff x="705130" y="5557616"/>
            <a:chExt cx="432000" cy="252000"/>
          </a:xfrm>
        </p:grpSpPr>
        <p:cxnSp>
          <p:nvCxnSpPr>
            <p:cNvPr id="86" name="直接连接符 85">
              <a:extLst>
                <a:ext uri="{FF2B5EF4-FFF2-40B4-BE49-F238E27FC236}">
                  <a16:creationId xmlns:a16="http://schemas.microsoft.com/office/drawing/2014/main" id="{0482512B-DB44-4C28-91D8-FDDBC1A87D26}"/>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7" name="直接连接符 86">
              <a:extLst>
                <a:ext uri="{FF2B5EF4-FFF2-40B4-BE49-F238E27FC236}">
                  <a16:creationId xmlns:a16="http://schemas.microsoft.com/office/drawing/2014/main" id="{1577319C-E1BE-48E8-A35A-1F7CBADBA5F5}"/>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8" name="组合 87">
            <a:extLst>
              <a:ext uri="{FF2B5EF4-FFF2-40B4-BE49-F238E27FC236}">
                <a16:creationId xmlns:a16="http://schemas.microsoft.com/office/drawing/2014/main" id="{AD869D38-9A96-4AF7-9C0B-4D7BDBC5B6AF}"/>
              </a:ext>
            </a:extLst>
          </p:cNvPr>
          <p:cNvGrpSpPr/>
          <p:nvPr/>
        </p:nvGrpSpPr>
        <p:grpSpPr>
          <a:xfrm>
            <a:off x="705130" y="6222219"/>
            <a:ext cx="432000" cy="252000"/>
            <a:chOff x="705130" y="5557616"/>
            <a:chExt cx="432000" cy="252000"/>
          </a:xfrm>
        </p:grpSpPr>
        <p:cxnSp>
          <p:nvCxnSpPr>
            <p:cNvPr id="89" name="直接连接符 88">
              <a:extLst>
                <a:ext uri="{FF2B5EF4-FFF2-40B4-BE49-F238E27FC236}">
                  <a16:creationId xmlns:a16="http://schemas.microsoft.com/office/drawing/2014/main" id="{A5F9CAC5-749C-4891-B573-6CC51EAC51A0}"/>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ABC27727-2679-4BC0-B1D8-2C95179D66C4}"/>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sp>
        <p:nvSpPr>
          <p:cNvPr id="112" name="文本框 111">
            <a:extLst>
              <a:ext uri="{FF2B5EF4-FFF2-40B4-BE49-F238E27FC236}">
                <a16:creationId xmlns:a16="http://schemas.microsoft.com/office/drawing/2014/main" id="{19D3B481-979F-4F5C-90C4-BCA8F26B3C1D}"/>
              </a:ext>
            </a:extLst>
          </p:cNvPr>
          <p:cNvSpPr txBox="1"/>
          <p:nvPr/>
        </p:nvSpPr>
        <p:spPr>
          <a:xfrm>
            <a:off x="6335611" y="5455375"/>
            <a:ext cx="2416142" cy="1128001"/>
          </a:xfrm>
          <a:prstGeom prst="rect">
            <a:avLst/>
          </a:prstGeom>
          <a:noFill/>
          <a:ln>
            <a:solidFill>
              <a:srgbClr val="9E0000"/>
            </a:solidFill>
          </a:ln>
        </p:spPr>
        <p:txBody>
          <a:bodyPr wrap="square" rtlCol="0">
            <a:spAutoFit/>
          </a:bodyPr>
          <a:lstStyle/>
          <a:p>
            <a:pPr>
              <a:lnSpc>
                <a:spcPct val="90000"/>
              </a:lnSpc>
              <a:spcAft>
                <a:spcPts val="300"/>
              </a:spcAft>
            </a:pPr>
            <a:r>
              <a:rPr lang="zh-CN" altLang="en-US" dirty="0">
                <a:solidFill>
                  <a:srgbClr val="9E0000"/>
                </a:solidFill>
              </a:rPr>
              <a:t>约束</a:t>
            </a:r>
            <a:r>
              <a:rPr lang="en-US" altLang="zh-CN" dirty="0">
                <a:solidFill>
                  <a:srgbClr val="9E0000"/>
                </a:solidFill>
              </a:rPr>
              <a:t>1</a:t>
            </a:r>
            <a:r>
              <a:rPr lang="zh-CN" altLang="en-US" dirty="0"/>
              <a:t>：二分图顶点度数严格符合倾斜分布。</a:t>
            </a:r>
            <a:endParaRPr lang="en-US" altLang="zh-CN" dirty="0"/>
          </a:p>
          <a:p>
            <a:pPr>
              <a:lnSpc>
                <a:spcPct val="90000"/>
              </a:lnSpc>
              <a:spcAft>
                <a:spcPts val="300"/>
              </a:spcAft>
            </a:pPr>
            <a:r>
              <a:rPr lang="zh-CN" altLang="en-US" dirty="0">
                <a:solidFill>
                  <a:srgbClr val="9E0000"/>
                </a:solidFill>
              </a:rPr>
              <a:t>约束</a:t>
            </a:r>
            <a:r>
              <a:rPr lang="en-US" altLang="zh-CN" dirty="0">
                <a:solidFill>
                  <a:srgbClr val="9E0000"/>
                </a:solidFill>
              </a:rPr>
              <a:t>2</a:t>
            </a:r>
            <a:r>
              <a:rPr lang="zh-CN" altLang="en-US" dirty="0"/>
              <a:t>：限制输出二分图的顶点数量 </a:t>
            </a:r>
            <a:r>
              <a:rPr lang="en-US" altLang="zh-CN" dirty="0">
                <a:solidFill>
                  <a:srgbClr val="9E0000"/>
                </a:solidFill>
              </a:rPr>
              <a:t>…</a:t>
            </a:r>
          </a:p>
        </p:txBody>
      </p:sp>
      <p:grpSp>
        <p:nvGrpSpPr>
          <p:cNvPr id="14" name="组合 13">
            <a:extLst>
              <a:ext uri="{FF2B5EF4-FFF2-40B4-BE49-F238E27FC236}">
                <a16:creationId xmlns:a16="http://schemas.microsoft.com/office/drawing/2014/main" id="{1ED9D9F4-1413-47B0-869C-5B72055182A0}"/>
              </a:ext>
            </a:extLst>
          </p:cNvPr>
          <p:cNvGrpSpPr/>
          <p:nvPr/>
        </p:nvGrpSpPr>
        <p:grpSpPr>
          <a:xfrm>
            <a:off x="9169647" y="1877717"/>
            <a:ext cx="2458678" cy="3388550"/>
            <a:chOff x="9278156" y="1877717"/>
            <a:chExt cx="2458678" cy="3388550"/>
          </a:xfrm>
        </p:grpSpPr>
        <p:sp>
          <p:nvSpPr>
            <p:cNvPr id="71" name="矩形 70">
              <a:extLst>
                <a:ext uri="{FF2B5EF4-FFF2-40B4-BE49-F238E27FC236}">
                  <a16:creationId xmlns:a16="http://schemas.microsoft.com/office/drawing/2014/main" id="{DD7E4DC6-BD96-4D49-BE43-0B17752B890C}"/>
                </a:ext>
              </a:extLst>
            </p:cNvPr>
            <p:cNvSpPr/>
            <p:nvPr/>
          </p:nvSpPr>
          <p:spPr>
            <a:xfrm>
              <a:off x="9278156" y="1877717"/>
              <a:ext cx="2458678" cy="3388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7BB95BA9-D03C-4F36-9B98-A47F4A77095E}"/>
                </a:ext>
              </a:extLst>
            </p:cNvPr>
            <p:cNvSpPr/>
            <p:nvPr/>
          </p:nvSpPr>
          <p:spPr>
            <a:xfrm>
              <a:off x="9431488" y="1953066"/>
              <a:ext cx="2212460" cy="830997"/>
            </a:xfrm>
            <a:prstGeom prst="rect">
              <a:avLst/>
            </a:prstGeom>
          </p:spPr>
          <p:txBody>
            <a:bodyPr wrap="square">
              <a:spAutoFit/>
            </a:bodyPr>
            <a:lstStyle/>
            <a:p>
              <a:pPr>
                <a:defRPr/>
              </a:pPr>
              <a:r>
                <a:rPr lang="zh-CN" altLang="en-US" sz="2400" dirty="0">
                  <a:solidFill>
                    <a:srgbClr val="034C9C"/>
                  </a:solidFill>
                  <a:latin typeface="黑体" panose="02010609060101010101" pitchFamily="49" charset="-122"/>
                  <a:ea typeface="黑体" panose="02010609060101010101" pitchFamily="49" charset="-122"/>
                </a:rPr>
                <a:t>基于集合枚举树的枚举方法</a:t>
              </a:r>
              <a:endParaRPr lang="en-US" altLang="zh-CN" sz="2400" dirty="0">
                <a:solidFill>
                  <a:srgbClr val="034C9C"/>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ECB78D3D-1A17-4169-ADF3-B431B003C3F3}"/>
                </a:ext>
              </a:extLst>
            </p:cNvPr>
            <p:cNvSpPr txBox="1"/>
            <p:nvPr/>
          </p:nvSpPr>
          <p:spPr>
            <a:xfrm>
              <a:off x="9431488"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利用集合枚举树完整且无冗余地产生所有潜在的二分团，并输出其中的极大二分团。</a:t>
              </a:r>
              <a:r>
                <a:rPr lang="zh-CN" altLang="en-US" dirty="0">
                  <a:solidFill>
                    <a:srgbClr val="FF0000"/>
                  </a:solidFill>
                  <a:latin typeface="微软雅黑" panose="020B0503020204020204" pitchFamily="34" charset="-122"/>
                  <a:ea typeface="微软雅黑" panose="020B0503020204020204" pitchFamily="34" charset="-122"/>
                </a:rPr>
                <a:t>此类方法是目前主流且最高效的求解方法。</a:t>
              </a:r>
            </a:p>
          </p:txBody>
        </p:sp>
      </p:grpSp>
      <p:sp>
        <p:nvSpPr>
          <p:cNvPr id="97" name="矩形: 圆角 96">
            <a:extLst>
              <a:ext uri="{FF2B5EF4-FFF2-40B4-BE49-F238E27FC236}">
                <a16:creationId xmlns:a16="http://schemas.microsoft.com/office/drawing/2014/main" id="{1D012C69-61B1-4C19-B38B-02010A0D0CD2}"/>
              </a:ext>
            </a:extLst>
          </p:cNvPr>
          <p:cNvSpPr/>
          <p:nvPr/>
        </p:nvSpPr>
        <p:spPr>
          <a:xfrm>
            <a:off x="10204147" y="5565556"/>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a:extLst>
              <a:ext uri="{FF2B5EF4-FFF2-40B4-BE49-F238E27FC236}">
                <a16:creationId xmlns:a16="http://schemas.microsoft.com/office/drawing/2014/main" id="{F9A18CCE-35C1-4C08-9005-70D01C3FD13C}"/>
              </a:ext>
            </a:extLst>
          </p:cNvPr>
          <p:cNvSpPr/>
          <p:nvPr/>
        </p:nvSpPr>
        <p:spPr>
          <a:xfrm>
            <a:off x="9880143" y="5912466"/>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圆角 100">
            <a:extLst>
              <a:ext uri="{FF2B5EF4-FFF2-40B4-BE49-F238E27FC236}">
                <a16:creationId xmlns:a16="http://schemas.microsoft.com/office/drawing/2014/main" id="{AD78B172-BAB8-4B6D-BDB3-04A3D3EE9A98}"/>
              </a:ext>
            </a:extLst>
          </p:cNvPr>
          <p:cNvSpPr/>
          <p:nvPr/>
        </p:nvSpPr>
        <p:spPr>
          <a:xfrm>
            <a:off x="10553243" y="5912466"/>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72A9DDBB-1620-41E5-80E2-B6D1F575F6A0}"/>
              </a:ext>
            </a:extLst>
          </p:cNvPr>
          <p:cNvSpPr/>
          <p:nvPr/>
        </p:nvSpPr>
        <p:spPr>
          <a:xfrm>
            <a:off x="9585007" y="6227565"/>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圆角 103">
            <a:extLst>
              <a:ext uri="{FF2B5EF4-FFF2-40B4-BE49-F238E27FC236}">
                <a16:creationId xmlns:a16="http://schemas.microsoft.com/office/drawing/2014/main" id="{C20EA0DA-9FB5-4F93-9AF9-5C712ABEFCE6}"/>
              </a:ext>
            </a:extLst>
          </p:cNvPr>
          <p:cNvSpPr/>
          <p:nvPr/>
        </p:nvSpPr>
        <p:spPr>
          <a:xfrm>
            <a:off x="10177401" y="6227565"/>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4C4A46D2-0717-4C1F-BCF1-36BD98DDB719}"/>
              </a:ext>
            </a:extLst>
          </p:cNvPr>
          <p:cNvSpPr/>
          <p:nvPr/>
        </p:nvSpPr>
        <p:spPr>
          <a:xfrm>
            <a:off x="10769795" y="6227565"/>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B8982A4B-C89E-4FAE-8159-190925AE0469}"/>
              </a:ext>
            </a:extLst>
          </p:cNvPr>
          <p:cNvCxnSpPr>
            <a:stCxn id="97" idx="2"/>
            <a:endCxn id="100" idx="0"/>
          </p:cNvCxnSpPr>
          <p:nvPr/>
        </p:nvCxnSpPr>
        <p:spPr>
          <a:xfrm flipH="1">
            <a:off x="10096695" y="5806864"/>
            <a:ext cx="324004" cy="1056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AFAF087-06AA-4A8F-9F5B-A17C3FAE3A1F}"/>
              </a:ext>
            </a:extLst>
          </p:cNvPr>
          <p:cNvCxnSpPr>
            <a:cxnSpLocks/>
            <a:stCxn id="97" idx="2"/>
            <a:endCxn id="101" idx="0"/>
          </p:cNvCxnSpPr>
          <p:nvPr/>
        </p:nvCxnSpPr>
        <p:spPr>
          <a:xfrm>
            <a:off x="10420699" y="5806864"/>
            <a:ext cx="349096" cy="1056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3DA854F-BB27-4297-9DC3-2004B6D4DFE8}"/>
              </a:ext>
            </a:extLst>
          </p:cNvPr>
          <p:cNvCxnSpPr>
            <a:cxnSpLocks/>
            <a:stCxn id="100" idx="2"/>
            <a:endCxn id="103" idx="0"/>
          </p:cNvCxnSpPr>
          <p:nvPr/>
        </p:nvCxnSpPr>
        <p:spPr>
          <a:xfrm flipH="1">
            <a:off x="9801559" y="6153774"/>
            <a:ext cx="295136"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CB30DD1-B9D3-4A4C-847B-EBE20C3ED39D}"/>
              </a:ext>
            </a:extLst>
          </p:cNvPr>
          <p:cNvCxnSpPr>
            <a:cxnSpLocks/>
            <a:stCxn id="100" idx="2"/>
            <a:endCxn id="104" idx="0"/>
          </p:cNvCxnSpPr>
          <p:nvPr/>
        </p:nvCxnSpPr>
        <p:spPr>
          <a:xfrm>
            <a:off x="10096695" y="6153774"/>
            <a:ext cx="297258"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15C46714-11B2-455B-9683-C664A1FC94EB}"/>
              </a:ext>
            </a:extLst>
          </p:cNvPr>
          <p:cNvCxnSpPr>
            <a:cxnSpLocks/>
            <a:stCxn id="101" idx="2"/>
            <a:endCxn id="106" idx="0"/>
          </p:cNvCxnSpPr>
          <p:nvPr/>
        </p:nvCxnSpPr>
        <p:spPr>
          <a:xfrm>
            <a:off x="10769795" y="6153774"/>
            <a:ext cx="216552"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9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国内外研究现状</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C2D691B-7DD2-45DD-82C6-8D163D5D9047}"/>
              </a:ext>
            </a:extLst>
          </p:cNvPr>
          <p:cNvPicPr>
            <a:picLocks noChangeAspect="1"/>
          </p:cNvPicPr>
          <p:nvPr/>
        </p:nvPicPr>
        <p:blipFill>
          <a:blip r:embed="rId2"/>
          <a:stretch>
            <a:fillRect/>
          </a:stretch>
        </p:blipFill>
        <p:spPr>
          <a:xfrm>
            <a:off x="2256813" y="1391051"/>
            <a:ext cx="7678374" cy="4115013"/>
          </a:xfrm>
          <a:prstGeom prst="rect">
            <a:avLst/>
          </a:prstGeom>
        </p:spPr>
      </p:pic>
      <p:sp>
        <p:nvSpPr>
          <p:cNvPr id="82" name="内容占位符 6">
            <a:extLst>
              <a:ext uri="{FF2B5EF4-FFF2-40B4-BE49-F238E27FC236}">
                <a16:creationId xmlns:a16="http://schemas.microsoft.com/office/drawing/2014/main" id="{86F29C3F-CACC-45AB-BE40-D88D7824ABED}"/>
              </a:ext>
            </a:extLst>
          </p:cNvPr>
          <p:cNvSpPr txBox="1">
            <a:spLocks/>
          </p:cNvSpPr>
          <p:nvPr/>
        </p:nvSpPr>
        <p:spPr>
          <a:xfrm>
            <a:off x="2506356" y="5696844"/>
            <a:ext cx="7179287" cy="8659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000" dirty="0"/>
              <a:t>基于集合枚举树的方法是目前</a:t>
            </a:r>
            <a:r>
              <a:rPr lang="en-US" altLang="zh-CN" sz="2000" dirty="0"/>
              <a:t>MBE</a:t>
            </a:r>
            <a:r>
              <a:rPr lang="zh-CN" altLang="en-US" sz="2000" dirty="0"/>
              <a:t>问题的主流且最高效方法。本文所提出的方法均基于集合枚举树实现。</a:t>
            </a:r>
          </a:p>
        </p:txBody>
      </p:sp>
    </p:spTree>
    <p:extLst>
      <p:ext uri="{BB962C8B-B14F-4D97-AF65-F5344CB8AC3E}">
        <p14:creationId xmlns:p14="http://schemas.microsoft.com/office/powerpoint/2010/main" val="34136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研究挑战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EF0FCC6-0117-43AF-B19A-5B0BC0F940C4}"/>
              </a:ext>
            </a:extLst>
          </p:cNvPr>
          <p:cNvSpPr/>
          <p:nvPr/>
        </p:nvSpPr>
        <p:spPr>
          <a:xfrm>
            <a:off x="563675"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A58176C-B837-4917-A43B-5786FAFF8785}"/>
              </a:ext>
            </a:extLst>
          </p:cNvPr>
          <p:cNvSpPr/>
          <p:nvPr/>
        </p:nvSpPr>
        <p:spPr>
          <a:xfrm>
            <a:off x="717007"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搜索空间大，剪枝方法欠佳</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36C18E87-80A4-4E3A-BBDA-534B8BDECBDD}"/>
              </a:ext>
            </a:extLst>
          </p:cNvPr>
          <p:cNvSpPr txBox="1"/>
          <p:nvPr/>
        </p:nvSpPr>
        <p:spPr>
          <a:xfrm>
            <a:off x="703841" y="2431165"/>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现有方法均</a:t>
            </a:r>
            <a:r>
              <a:rPr lang="zh-CN" altLang="en-US" sz="2000" dirty="0">
                <a:solidFill>
                  <a:srgbClr val="045FC4"/>
                </a:solidFill>
                <a:latin typeface="微软雅黑" panose="020B0503020204020204" pitchFamily="34" charset="-122"/>
                <a:ea typeface="微软雅黑" panose="020B0503020204020204" pitchFamily="34" charset="-122"/>
              </a:rPr>
              <a:t>产生大量的无效枚举节点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，带来巨大的节点检查开销，降低计算性能。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18CF048C-BB13-4586-B499-7B49225EBF85}"/>
              </a:ext>
            </a:extLst>
          </p:cNvPr>
          <p:cNvSpPr/>
          <p:nvPr/>
        </p:nvSpPr>
        <p:spPr>
          <a:xfrm>
            <a:off x="4402522"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19939D65-D9F8-4174-8B6B-A9E0B26DF838}"/>
              </a:ext>
            </a:extLst>
          </p:cNvPr>
          <p:cNvSpPr/>
          <p:nvPr/>
        </p:nvSpPr>
        <p:spPr>
          <a:xfrm>
            <a:off x="4555854"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计算不规则，静态结构低效</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95FB254A-862E-426C-9BB3-CB691649EDCD}"/>
              </a:ext>
            </a:extLst>
          </p:cNvPr>
          <p:cNvSpPr txBox="1"/>
          <p:nvPr/>
        </p:nvSpPr>
        <p:spPr>
          <a:xfrm>
            <a:off x="4542688" y="2436246"/>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现有方法采用</a:t>
            </a:r>
            <a:r>
              <a:rPr lang="zh-CN" altLang="en-US" sz="2000" dirty="0">
                <a:solidFill>
                  <a:srgbClr val="045FC4"/>
                </a:solidFill>
                <a:latin typeface="微软雅黑" panose="020B0503020204020204" pitchFamily="34" charset="-122"/>
                <a:ea typeface="微软雅黑" panose="020B0503020204020204" pitchFamily="34" charset="-122"/>
              </a:rPr>
              <a:t>固定的数据结构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（存储顶点的邻居信息，未能充分发挥不同数据结构的优势。</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EAF0CD07-CFF7-498D-8980-F8603CC87199}"/>
              </a:ext>
            </a:extLst>
          </p:cNvPr>
          <p:cNvSpPr/>
          <p:nvPr/>
        </p:nvSpPr>
        <p:spPr>
          <a:xfrm>
            <a:off x="8241369"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3F0BDDEE-0B16-42D3-9079-6208F35A024C}"/>
              </a:ext>
            </a:extLst>
          </p:cNvPr>
          <p:cNvSpPr/>
          <p:nvPr/>
        </p:nvSpPr>
        <p:spPr>
          <a:xfrm>
            <a:off x="8394701"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负载不均匀，并行扩展性差</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101" name="文本框 100">
            <a:extLst>
              <a:ext uri="{FF2B5EF4-FFF2-40B4-BE49-F238E27FC236}">
                <a16:creationId xmlns:a16="http://schemas.microsoft.com/office/drawing/2014/main" id="{68D38F19-3B29-40A0-A0F0-1254EB5560FD}"/>
              </a:ext>
            </a:extLst>
          </p:cNvPr>
          <p:cNvSpPr txBox="1"/>
          <p:nvPr/>
        </p:nvSpPr>
        <p:spPr>
          <a:xfrm>
            <a:off x="8381535" y="2431165"/>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极大二分团枚举问题产生的</a:t>
            </a:r>
            <a:r>
              <a:rPr lang="zh-CN" altLang="en-US" sz="2000" dirty="0">
                <a:solidFill>
                  <a:srgbClr val="045FC4"/>
                </a:solidFill>
                <a:latin typeface="微软雅黑" panose="020B0503020204020204" pitchFamily="34" charset="-122"/>
                <a:ea typeface="微软雅黑" panose="020B0503020204020204" pitchFamily="34" charset="-122"/>
              </a:rPr>
              <a:t>枚举树不平衡</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。计算任务难以均匀划分，并行扩展能力差。</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0F0E712-6E4F-408A-AE76-BC15D6622143}"/>
              </a:ext>
            </a:extLst>
          </p:cNvPr>
          <p:cNvSpPr txBox="1"/>
          <p:nvPr/>
        </p:nvSpPr>
        <p:spPr>
          <a:xfrm>
            <a:off x="1364512" y="4464464"/>
            <a:ext cx="1619250" cy="523220"/>
          </a:xfrm>
          <a:prstGeom prst="rect">
            <a:avLst/>
          </a:prstGeom>
          <a:noFill/>
        </p:spPr>
        <p:txBody>
          <a:bodyPr wrap="square" rtlCol="0">
            <a:spAutoFit/>
          </a:bodyPr>
          <a:lstStyle/>
          <a:p>
            <a:r>
              <a:rPr lang="zh-CN" altLang="en-US" sz="2800" dirty="0"/>
              <a:t>剪枝算法</a:t>
            </a:r>
          </a:p>
        </p:txBody>
      </p:sp>
      <p:sp>
        <p:nvSpPr>
          <p:cNvPr id="103" name="文本框 102">
            <a:extLst>
              <a:ext uri="{FF2B5EF4-FFF2-40B4-BE49-F238E27FC236}">
                <a16:creationId xmlns:a16="http://schemas.microsoft.com/office/drawing/2014/main" id="{BF7542D3-2251-4F42-ABDB-F1C85F5B18FD}"/>
              </a:ext>
            </a:extLst>
          </p:cNvPr>
          <p:cNvSpPr txBox="1"/>
          <p:nvPr/>
        </p:nvSpPr>
        <p:spPr>
          <a:xfrm>
            <a:off x="5203359" y="4473336"/>
            <a:ext cx="1619250" cy="523220"/>
          </a:xfrm>
          <a:prstGeom prst="rect">
            <a:avLst/>
          </a:prstGeom>
          <a:noFill/>
        </p:spPr>
        <p:txBody>
          <a:bodyPr wrap="square" rtlCol="0">
            <a:spAutoFit/>
          </a:bodyPr>
          <a:lstStyle/>
          <a:p>
            <a:r>
              <a:rPr lang="zh-CN" altLang="en-US" sz="2800" dirty="0"/>
              <a:t>数据结构</a:t>
            </a:r>
          </a:p>
        </p:txBody>
      </p:sp>
      <p:sp>
        <p:nvSpPr>
          <p:cNvPr id="104" name="文本框 103">
            <a:extLst>
              <a:ext uri="{FF2B5EF4-FFF2-40B4-BE49-F238E27FC236}">
                <a16:creationId xmlns:a16="http://schemas.microsoft.com/office/drawing/2014/main" id="{AAF7ED66-E2FD-4549-80AF-13C15EAD89C5}"/>
              </a:ext>
            </a:extLst>
          </p:cNvPr>
          <p:cNvSpPr txBox="1"/>
          <p:nvPr/>
        </p:nvSpPr>
        <p:spPr>
          <a:xfrm>
            <a:off x="8943975" y="4473336"/>
            <a:ext cx="1619250" cy="523220"/>
          </a:xfrm>
          <a:prstGeom prst="rect">
            <a:avLst/>
          </a:prstGeom>
          <a:noFill/>
        </p:spPr>
        <p:txBody>
          <a:bodyPr wrap="square" rtlCol="0">
            <a:spAutoFit/>
          </a:bodyPr>
          <a:lstStyle/>
          <a:p>
            <a:r>
              <a:rPr lang="zh-CN" altLang="en-US" sz="2800" dirty="0"/>
              <a:t>并行扩展</a:t>
            </a:r>
          </a:p>
        </p:txBody>
      </p:sp>
      <p:sp>
        <p:nvSpPr>
          <p:cNvPr id="3" name="文本框 2">
            <a:extLst>
              <a:ext uri="{FF2B5EF4-FFF2-40B4-BE49-F238E27FC236}">
                <a16:creationId xmlns:a16="http://schemas.microsoft.com/office/drawing/2014/main" id="{0453B8A9-4D8F-4FB1-B64D-EA27EB839ABD}"/>
              </a:ext>
            </a:extLst>
          </p:cNvPr>
          <p:cNvSpPr txBox="1"/>
          <p:nvPr/>
        </p:nvSpPr>
        <p:spPr>
          <a:xfrm>
            <a:off x="703842" y="5181600"/>
            <a:ext cx="10864382" cy="1384995"/>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现有方法在剪枝算法、数据结构以及并行扩展等方面面临挑战，导致对于包含</a:t>
            </a:r>
            <a:r>
              <a:rPr lang="zh-CN" altLang="en-US" sz="2800" dirty="0">
                <a:solidFill>
                  <a:srgbClr val="1019FE"/>
                </a:solidFill>
                <a:latin typeface="仿宋" panose="02010609060101010101" pitchFamily="49" charset="-122"/>
                <a:ea typeface="仿宋" panose="02010609060101010101" pitchFamily="49" charset="-122"/>
              </a:rPr>
              <a:t>数千万个极大二分团规模</a:t>
            </a:r>
            <a:r>
              <a:rPr lang="zh-CN" altLang="en-US" sz="2800" dirty="0">
                <a:latin typeface="仿宋" panose="02010609060101010101" pitchFamily="49" charset="-122"/>
                <a:ea typeface="仿宋" panose="02010609060101010101" pitchFamily="49" charset="-122"/>
              </a:rPr>
              <a:t>的小二分图，需要数小时才能完成枚举，</a:t>
            </a:r>
            <a:r>
              <a:rPr lang="zh-CN" altLang="en-US" sz="2800" dirty="0">
                <a:solidFill>
                  <a:srgbClr val="FF0000"/>
                </a:solidFill>
                <a:latin typeface="仿宋" panose="02010609060101010101" pitchFamily="49" charset="-122"/>
                <a:ea typeface="仿宋" panose="02010609060101010101" pitchFamily="49" charset="-122"/>
              </a:rPr>
              <a:t>难以适应大规模二分图的应用场景</a:t>
            </a:r>
            <a:r>
              <a:rPr lang="zh-CN" altLang="en-US" sz="2800" dirty="0">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7032226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TotalTime>
  <Words>6112</Words>
  <Application>Microsoft Office PowerPoint</Application>
  <PresentationFormat>宽屏</PresentationFormat>
  <Paragraphs>603</Paragraphs>
  <Slides>60</Slides>
  <Notes>0</Notes>
  <HiddenSlides>15</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60</vt:i4>
      </vt:variant>
    </vt:vector>
  </HeadingPairs>
  <TitlesOfParts>
    <vt:vector size="76" baseType="lpstr">
      <vt:lpstr>黑体</vt:lpstr>
      <vt:lpstr>Arial</vt:lpstr>
      <vt:lpstr>华光超粗黑_CNKI</vt:lpstr>
      <vt:lpstr>微软雅黑</vt:lpstr>
      <vt:lpstr>Arial Narrow</vt:lpstr>
      <vt:lpstr>微软雅黑 Light</vt:lpstr>
      <vt:lpstr>Wingdings</vt:lpstr>
      <vt:lpstr>宋体</vt:lpstr>
      <vt:lpstr>Times New Roman</vt:lpstr>
      <vt:lpstr>等线</vt:lpstr>
      <vt:lpstr>仿宋</vt:lpstr>
      <vt:lpstr>Cambria Math</vt:lpstr>
      <vt:lpstr>楷体</vt:lpstr>
      <vt:lpstr>等线 Light</vt:lpstr>
      <vt:lpstr>Haettenschweiler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Sunnyday</dc:creator>
  <cp:lastModifiedBy>Sunnyday</cp:lastModifiedBy>
  <cp:revision>129</cp:revision>
  <dcterms:created xsi:type="dcterms:W3CDTF">2018-05-06T14:00:30Z</dcterms:created>
  <dcterms:modified xsi:type="dcterms:W3CDTF">2024-06-01T12:16:48Z</dcterms:modified>
</cp:coreProperties>
</file>